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 id="2147483694" r:id="rId2"/>
    <p:sldMasterId id="2147483696" r:id="rId3"/>
    <p:sldMasterId id="2147483698" r:id="rId4"/>
    <p:sldMasterId id="2147483700" r:id="rId5"/>
    <p:sldMasterId id="2147483702" r:id="rId6"/>
    <p:sldMasterId id="2147483704" r:id="rId7"/>
    <p:sldMasterId id="2147483706" r:id="rId8"/>
    <p:sldMasterId id="2147483708" r:id="rId9"/>
    <p:sldMasterId id="2147483710" r:id="rId10"/>
    <p:sldMasterId id="2147483712" r:id="rId11"/>
    <p:sldMasterId id="2147483714" r:id="rId12"/>
    <p:sldMasterId id="2147483716" r:id="rId13"/>
    <p:sldMasterId id="2147483718" r:id="rId14"/>
    <p:sldMasterId id="2147483720" r:id="rId15"/>
    <p:sldMasterId id="2147483722" r:id="rId16"/>
    <p:sldMasterId id="2147483724" r:id="rId17"/>
    <p:sldMasterId id="2147483726" r:id="rId18"/>
    <p:sldMasterId id="2147483728" r:id="rId19"/>
    <p:sldMasterId id="2147483730" r:id="rId20"/>
    <p:sldMasterId id="2147483732" r:id="rId21"/>
    <p:sldMasterId id="2147483734" r:id="rId22"/>
    <p:sldMasterId id="2147483736" r:id="rId23"/>
    <p:sldMasterId id="2147483738" r:id="rId24"/>
    <p:sldMasterId id="2147483740" r:id="rId25"/>
    <p:sldMasterId id="2147483742" r:id="rId26"/>
    <p:sldMasterId id="2147483744" r:id="rId27"/>
    <p:sldMasterId id="2147483746" r:id="rId28"/>
    <p:sldMasterId id="2147483748" r:id="rId29"/>
    <p:sldMasterId id="2147483750" r:id="rId30"/>
    <p:sldMasterId id="2147483752" r:id="rId31"/>
    <p:sldMasterId id="2147483754" r:id="rId32"/>
    <p:sldMasterId id="2147483756" r:id="rId33"/>
    <p:sldMasterId id="2147483758" r:id="rId34"/>
    <p:sldMasterId id="2147483760" r:id="rId35"/>
    <p:sldMasterId id="2147483762" r:id="rId36"/>
    <p:sldMasterId id="2147483764" r:id="rId37"/>
    <p:sldMasterId id="2147483766" r:id="rId38"/>
    <p:sldMasterId id="2147483768" r:id="rId39"/>
    <p:sldMasterId id="2147483770" r:id="rId40"/>
    <p:sldMasterId id="2147483772" r:id="rId41"/>
    <p:sldMasterId id="2147483774" r:id="rId42"/>
    <p:sldMasterId id="2147483776" r:id="rId43"/>
    <p:sldMasterId id="2147483778" r:id="rId44"/>
    <p:sldMasterId id="2147483780" r:id="rId45"/>
    <p:sldMasterId id="2147483782" r:id="rId46"/>
    <p:sldMasterId id="2147483784" r:id="rId47"/>
    <p:sldMasterId id="2147483786" r:id="rId48"/>
    <p:sldMasterId id="2147483788" r:id="rId49"/>
    <p:sldMasterId id="2147483790" r:id="rId50"/>
    <p:sldMasterId id="2147483792" r:id="rId51"/>
    <p:sldMasterId id="2147483794" r:id="rId52"/>
    <p:sldMasterId id="2147483796" r:id="rId53"/>
    <p:sldMasterId id="2147483798" r:id="rId54"/>
    <p:sldMasterId id="2147483800" r:id="rId55"/>
    <p:sldMasterId id="2147483802" r:id="rId56"/>
    <p:sldMasterId id="2147483804" r:id="rId57"/>
    <p:sldMasterId id="2147483806" r:id="rId58"/>
    <p:sldMasterId id="2147483808" r:id="rId59"/>
    <p:sldMasterId id="2147483810" r:id="rId60"/>
    <p:sldMasterId id="2147483812" r:id="rId61"/>
    <p:sldMasterId id="2147483814" r:id="rId62"/>
  </p:sldMasterIdLst>
  <p:notesMasterIdLst>
    <p:notesMasterId r:id="rId108"/>
  </p:notesMasterIdLst>
  <p:sldIdLst>
    <p:sldId id="256" r:id="rId63"/>
    <p:sldId id="486" r:id="rId64"/>
    <p:sldId id="487" r:id="rId65"/>
    <p:sldId id="703" r:id="rId66"/>
    <p:sldId id="568" r:id="rId67"/>
    <p:sldId id="569" r:id="rId68"/>
    <p:sldId id="488" r:id="rId69"/>
    <p:sldId id="547" r:id="rId70"/>
    <p:sldId id="706" r:id="rId71"/>
    <p:sldId id="705" r:id="rId72"/>
    <p:sldId id="708" r:id="rId73"/>
    <p:sldId id="711" r:id="rId74"/>
    <p:sldId id="712" r:id="rId75"/>
    <p:sldId id="709" r:id="rId76"/>
    <p:sldId id="715" r:id="rId77"/>
    <p:sldId id="716" r:id="rId78"/>
    <p:sldId id="717" r:id="rId79"/>
    <p:sldId id="704" r:id="rId80"/>
    <p:sldId id="718" r:id="rId81"/>
    <p:sldId id="714" r:id="rId82"/>
    <p:sldId id="561" r:id="rId83"/>
    <p:sldId id="567" r:id="rId84"/>
    <p:sldId id="736" r:id="rId85"/>
    <p:sldId id="609" r:id="rId86"/>
    <p:sldId id="713" r:id="rId87"/>
    <p:sldId id="719" r:id="rId88"/>
    <p:sldId id="720" r:id="rId89"/>
    <p:sldId id="721" r:id="rId90"/>
    <p:sldId id="722" r:id="rId91"/>
    <p:sldId id="723" r:id="rId92"/>
    <p:sldId id="738" r:id="rId93"/>
    <p:sldId id="737" r:id="rId94"/>
    <p:sldId id="604" r:id="rId95"/>
    <p:sldId id="724" r:id="rId96"/>
    <p:sldId id="725" r:id="rId97"/>
    <p:sldId id="726" r:id="rId98"/>
    <p:sldId id="727" r:id="rId99"/>
    <p:sldId id="728" r:id="rId100"/>
    <p:sldId id="729" r:id="rId101"/>
    <p:sldId id="730" r:id="rId102"/>
    <p:sldId id="731" r:id="rId103"/>
    <p:sldId id="732" r:id="rId104"/>
    <p:sldId id="733" r:id="rId105"/>
    <p:sldId id="734" r:id="rId106"/>
    <p:sldId id="735" r:id="rId10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99FF66"/>
    <a:srgbClr val="009900"/>
    <a:srgbClr val="FFCCCC"/>
    <a:srgbClr val="FF00FF"/>
    <a:srgbClr val="FF9900"/>
    <a:srgbClr val="0000FF"/>
    <a:srgbClr val="00FFFF"/>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06A9B5-E392-42ED-BF47-95CADD0DC904}">
  <a:tblStyle styleId="{ED06A9B5-E392-42ED-BF47-95CADD0DC904}"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med" len="med"/>
              <a:tailEnd type="none" w="med" len="med"/>
            </a:ln>
          </a:left>
          <a:right>
            <a:ln w="12700" cap="flat" cmpd="sng">
              <a:solidFill>
                <a:schemeClr val="dk1"/>
              </a:solidFill>
              <a:prstDash val="solid"/>
              <a:round/>
              <a:headEnd type="none" w="med" len="med"/>
              <a:tailEnd type="none" w="med" len="med"/>
            </a:ln>
          </a:right>
          <a:top>
            <a:ln w="12700" cap="flat" cmpd="sng">
              <a:solidFill>
                <a:schemeClr val="dk1"/>
              </a:solidFill>
              <a:prstDash val="solid"/>
              <a:round/>
              <a:headEnd type="none" w="med" len="med"/>
              <a:tailEnd type="none" w="med" len="med"/>
            </a:ln>
          </a:top>
          <a:bottom>
            <a:ln w="12700" cap="flat" cmpd="sng">
              <a:solidFill>
                <a:schemeClr val="dk1"/>
              </a:solidFill>
              <a:prstDash val="solid"/>
              <a:round/>
              <a:headEnd type="none" w="med" len="med"/>
              <a:tailEnd type="none" w="med" len="med"/>
            </a:ln>
          </a:bottom>
          <a:insideH>
            <a:ln w="12700" cap="flat" cmpd="sng">
              <a:solidFill>
                <a:schemeClr val="dk1"/>
              </a:solidFill>
              <a:prstDash val="solid"/>
              <a:round/>
              <a:headEnd type="none" w="med" len="med"/>
              <a:tailEnd type="none" w="med" len="med"/>
            </a:ln>
          </a:insideH>
          <a:insideV>
            <a:ln w="12700" cap="flat" cmpd="sng">
              <a:solidFill>
                <a:schemeClr val="dk1"/>
              </a:solidFill>
              <a:prstDash val="solid"/>
              <a:round/>
              <a:headEnd type="none" w="med" len="med"/>
              <a:tailEnd type="none" w="med" len="med"/>
            </a:ln>
          </a:insideV>
        </a:tcBdr>
        <a:fill>
          <a:solidFill>
            <a:srgbClr val="FFFFFF">
              <a:alpha val="0"/>
            </a:srgbClr>
          </a:solidFill>
        </a:fill>
      </a:tcStyle>
    </a:wholeTbl>
  </a:tblStyle>
  <a:tblStyle styleId="{42790232-803E-40C4-BAE8-91215338F4D8}"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EC886631-476B-4E1F-8019-434EE7F9039B}"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8ECF4"/>
          </a:solidFill>
        </a:fill>
      </a:tcStyle>
    </a:wholeTbl>
    <a:band1H>
      <a:tcStyle>
        <a:tcBdr/>
        <a:fill>
          <a:solidFill>
            <a:srgbClr val="CFD7E7"/>
          </a:solidFill>
        </a:fill>
      </a:tcStyle>
    </a:band1H>
    <a:band1V>
      <a:tcStyle>
        <a:tcBdr/>
        <a:fill>
          <a:solidFill>
            <a:srgbClr val="CFD7E7"/>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704F680A-DE3D-4A24-A7C0-FCAF1C3E036A}" styleName="Table_3"/>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5" autoAdjust="0"/>
    <p:restoredTop sz="96305" autoAdjust="0"/>
  </p:normalViewPr>
  <p:slideViewPr>
    <p:cSldViewPr snapToGrid="0" showGuides="1">
      <p:cViewPr varScale="1">
        <p:scale>
          <a:sx n="109" d="100"/>
          <a:sy n="109" d="100"/>
        </p:scale>
        <p:origin x="462" y="96"/>
      </p:cViewPr>
      <p:guideLst>
        <p:guide orient="horz" pos="2160"/>
        <p:guide pos="2880"/>
      </p:guideLst>
    </p:cSldViewPr>
  </p:slideViewPr>
  <p:notesTextViewPr>
    <p:cViewPr>
      <p:scale>
        <a:sx n="3" d="2"/>
        <a:sy n="3" d="2"/>
      </p:scale>
      <p:origin x="0" y="0"/>
    </p:cViewPr>
  </p:notesTextViewPr>
  <p:sorterViewPr>
    <p:cViewPr>
      <p:scale>
        <a:sx n="120" d="100"/>
        <a:sy n="120" d="100"/>
      </p:scale>
      <p:origin x="0" y="-777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xml"/><Relationship Id="rId68" Type="http://schemas.openxmlformats.org/officeDocument/2006/relationships/slide" Target="slides/slide6.xml"/><Relationship Id="rId84" Type="http://schemas.openxmlformats.org/officeDocument/2006/relationships/slide" Target="slides/slide22.xml"/><Relationship Id="rId89" Type="http://schemas.openxmlformats.org/officeDocument/2006/relationships/slide" Target="slides/slide27.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45.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4.xml"/><Relationship Id="rId74" Type="http://schemas.openxmlformats.org/officeDocument/2006/relationships/slide" Target="slides/slide12.xml"/><Relationship Id="rId79" Type="http://schemas.openxmlformats.org/officeDocument/2006/relationships/slide" Target="slides/slide17.xml"/><Relationship Id="rId87" Type="http://schemas.openxmlformats.org/officeDocument/2006/relationships/slide" Target="slides/slide25.xml"/><Relationship Id="rId102" Type="http://schemas.openxmlformats.org/officeDocument/2006/relationships/slide" Target="slides/slide40.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 Target="slides/slide20.xml"/><Relationship Id="rId90" Type="http://schemas.openxmlformats.org/officeDocument/2006/relationships/slide" Target="slides/slide28.xml"/><Relationship Id="rId95" Type="http://schemas.openxmlformats.org/officeDocument/2006/relationships/slide" Target="slides/slide3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2.xml"/><Relationship Id="rId69" Type="http://schemas.openxmlformats.org/officeDocument/2006/relationships/slide" Target="slides/slide7.xml"/><Relationship Id="rId77" Type="http://schemas.openxmlformats.org/officeDocument/2006/relationships/slide" Target="slides/slide15.xml"/><Relationship Id="rId100" Type="http://schemas.openxmlformats.org/officeDocument/2006/relationships/slide" Target="slides/slide38.xml"/><Relationship Id="rId105" Type="http://schemas.openxmlformats.org/officeDocument/2006/relationships/slide" Target="slides/slide43.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0.xml"/><Relationship Id="rId80" Type="http://schemas.openxmlformats.org/officeDocument/2006/relationships/slide" Target="slides/slide18.xml"/><Relationship Id="rId85" Type="http://schemas.openxmlformats.org/officeDocument/2006/relationships/slide" Target="slides/slide23.xml"/><Relationship Id="rId93" Type="http://schemas.openxmlformats.org/officeDocument/2006/relationships/slide" Target="slides/slide31.xml"/><Relationship Id="rId98"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5.xml"/><Relationship Id="rId103" Type="http://schemas.openxmlformats.org/officeDocument/2006/relationships/slide" Target="slides/slide41.xml"/><Relationship Id="rId10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 Target="slides/slide8.xml"/><Relationship Id="rId75" Type="http://schemas.openxmlformats.org/officeDocument/2006/relationships/slide" Target="slides/slide13.xml"/><Relationship Id="rId83" Type="http://schemas.openxmlformats.org/officeDocument/2006/relationships/slide" Target="slides/slide21.xml"/><Relationship Id="rId88" Type="http://schemas.openxmlformats.org/officeDocument/2006/relationships/slide" Target="slides/slide26.xml"/><Relationship Id="rId91" Type="http://schemas.openxmlformats.org/officeDocument/2006/relationships/slide" Target="slides/slide29.xml"/><Relationship Id="rId96" Type="http://schemas.openxmlformats.org/officeDocument/2006/relationships/slide" Target="slides/slide34.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44.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3.xml"/><Relationship Id="rId73" Type="http://schemas.openxmlformats.org/officeDocument/2006/relationships/slide" Target="slides/slide11.xml"/><Relationship Id="rId78" Type="http://schemas.openxmlformats.org/officeDocument/2006/relationships/slide" Target="slides/slide16.xml"/><Relationship Id="rId81" Type="http://schemas.openxmlformats.org/officeDocument/2006/relationships/slide" Target="slides/slide19.xml"/><Relationship Id="rId86" Type="http://schemas.openxmlformats.org/officeDocument/2006/relationships/slide" Target="slides/slide24.xml"/><Relationship Id="rId94" Type="http://schemas.openxmlformats.org/officeDocument/2006/relationships/slide" Target="slides/slide32.xml"/><Relationship Id="rId99" Type="http://schemas.openxmlformats.org/officeDocument/2006/relationships/slide" Target="slides/slide37.xml"/><Relationship Id="rId101"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presProps" Target="presProp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14.xml"/><Relationship Id="rId97" Type="http://schemas.openxmlformats.org/officeDocument/2006/relationships/slide" Target="slides/slide35.xml"/><Relationship Id="rId104" Type="http://schemas.openxmlformats.org/officeDocument/2006/relationships/slide" Target="slides/slide42.xml"/><Relationship Id="rId7" Type="http://schemas.openxmlformats.org/officeDocument/2006/relationships/slideMaster" Target="slideMasters/slideMaster7.xml"/><Relationship Id="rId71" Type="http://schemas.openxmlformats.org/officeDocument/2006/relationships/slide" Target="slides/slide9.xml"/><Relationship Id="rId92"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67258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9" name="Shape 30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0" name="Shape 31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44679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473893"/>
            <a:ext cx="5486400" cy="3660610"/>
          </a:xfrm>
          <a:prstGeom prst="rect">
            <a:avLst/>
          </a:prstGeom>
        </p:spPr>
        <p:txBody>
          <a:bodyPr lIns="91425" tIns="91425" rIns="91425" bIns="91425" anchor="t" anchorCtr="0">
            <a:noAutofit/>
          </a:bodyPr>
          <a:lstStyle/>
          <a:p>
            <a:pPr lvl="0" rtl="0">
              <a:spcBef>
                <a:spcPts val="0"/>
              </a:spcBef>
              <a:buNone/>
            </a:pPr>
            <a:endParaRPr/>
          </a:p>
        </p:txBody>
      </p:sp>
      <p:sp>
        <p:nvSpPr>
          <p:cNvPr id="156" name="Shape 156"/>
          <p:cNvSpPr txBox="1">
            <a:spLocks noGrp="1"/>
          </p:cNvSpPr>
          <p:nvPr>
            <p:ph type="sldNum" idx="12"/>
          </p:nvPr>
        </p:nvSpPr>
        <p:spPr>
          <a:xfrm>
            <a:off x="3884612" y="8829967"/>
            <a:ext cx="2971800" cy="466345"/>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11</a:t>
            </a:fld>
            <a:endParaRPr lang="en-US"/>
          </a:p>
        </p:txBody>
      </p:sp>
    </p:spTree>
    <p:extLst>
      <p:ext uri="{BB962C8B-B14F-4D97-AF65-F5344CB8AC3E}">
        <p14:creationId xmlns:p14="http://schemas.microsoft.com/office/powerpoint/2010/main" val="584465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473893"/>
            <a:ext cx="5486400" cy="3660610"/>
          </a:xfrm>
          <a:prstGeom prst="rect">
            <a:avLst/>
          </a:prstGeom>
        </p:spPr>
        <p:txBody>
          <a:bodyPr lIns="91425" tIns="91425" rIns="91425" bIns="91425" anchor="t" anchorCtr="0">
            <a:noAutofit/>
          </a:bodyPr>
          <a:lstStyle/>
          <a:p>
            <a:pPr lvl="0" rtl="0">
              <a:spcBef>
                <a:spcPts val="0"/>
              </a:spcBef>
              <a:buNone/>
            </a:pPr>
            <a:endParaRPr/>
          </a:p>
        </p:txBody>
      </p:sp>
      <p:sp>
        <p:nvSpPr>
          <p:cNvPr id="156" name="Shape 156"/>
          <p:cNvSpPr txBox="1">
            <a:spLocks noGrp="1"/>
          </p:cNvSpPr>
          <p:nvPr>
            <p:ph type="sldNum" idx="12"/>
          </p:nvPr>
        </p:nvSpPr>
        <p:spPr>
          <a:xfrm>
            <a:off x="3884612" y="8829967"/>
            <a:ext cx="2971800" cy="466345"/>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12</a:t>
            </a:fld>
            <a:endParaRPr lang="en-US"/>
          </a:p>
        </p:txBody>
      </p:sp>
    </p:spTree>
    <p:extLst>
      <p:ext uri="{BB962C8B-B14F-4D97-AF65-F5344CB8AC3E}">
        <p14:creationId xmlns:p14="http://schemas.microsoft.com/office/powerpoint/2010/main" val="40971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7822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610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489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4785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6999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493" name="Shape 49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18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3103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473893"/>
            <a:ext cx="5486400" cy="3660610"/>
          </a:xfrm>
          <a:prstGeom prst="rect">
            <a:avLst/>
          </a:prstGeom>
        </p:spPr>
        <p:txBody>
          <a:bodyPr lIns="91425" tIns="91425" rIns="91425" bIns="91425" anchor="t" anchorCtr="0">
            <a:noAutofit/>
          </a:bodyPr>
          <a:lstStyle/>
          <a:p>
            <a:pPr lvl="0" rtl="0">
              <a:spcBef>
                <a:spcPts val="0"/>
              </a:spcBef>
              <a:buNone/>
            </a:pPr>
            <a:endParaRPr/>
          </a:p>
        </p:txBody>
      </p:sp>
      <p:sp>
        <p:nvSpPr>
          <p:cNvPr id="156" name="Shape 156"/>
          <p:cNvSpPr txBox="1">
            <a:spLocks noGrp="1"/>
          </p:cNvSpPr>
          <p:nvPr>
            <p:ph type="sldNum" idx="12"/>
          </p:nvPr>
        </p:nvSpPr>
        <p:spPr>
          <a:xfrm>
            <a:off x="3884612" y="8829967"/>
            <a:ext cx="2971800" cy="466345"/>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19</a:t>
            </a:fld>
            <a:endParaRPr lang="en-US"/>
          </a:p>
        </p:txBody>
      </p:sp>
    </p:spTree>
    <p:extLst>
      <p:ext uri="{BB962C8B-B14F-4D97-AF65-F5344CB8AC3E}">
        <p14:creationId xmlns:p14="http://schemas.microsoft.com/office/powerpoint/2010/main" val="345195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473893"/>
            <a:ext cx="5486400" cy="3660610"/>
          </a:xfrm>
          <a:prstGeom prst="rect">
            <a:avLst/>
          </a:prstGeom>
        </p:spPr>
        <p:txBody>
          <a:bodyPr lIns="91425" tIns="91425" rIns="91425" bIns="91425" anchor="t" anchorCtr="0">
            <a:noAutofit/>
          </a:bodyPr>
          <a:lstStyle/>
          <a:p>
            <a:pPr lvl="0" rtl="0">
              <a:spcBef>
                <a:spcPts val="0"/>
              </a:spcBef>
              <a:buNone/>
            </a:pPr>
            <a:endParaRPr/>
          </a:p>
        </p:txBody>
      </p:sp>
      <p:sp>
        <p:nvSpPr>
          <p:cNvPr id="156" name="Shape 156"/>
          <p:cNvSpPr txBox="1">
            <a:spLocks noGrp="1"/>
          </p:cNvSpPr>
          <p:nvPr>
            <p:ph type="sldNum" idx="12"/>
          </p:nvPr>
        </p:nvSpPr>
        <p:spPr>
          <a:xfrm>
            <a:off x="3884612" y="8829967"/>
            <a:ext cx="2971800" cy="466345"/>
          </a:xfrm>
          <a:prstGeom prst="rect">
            <a:avLst/>
          </a:prstGeom>
        </p:spPr>
        <p:txBody>
          <a:bodyPr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20</a:t>
            </a:fld>
            <a:endParaRPr lang="en-US"/>
          </a:p>
        </p:txBody>
      </p:sp>
    </p:spTree>
    <p:extLst>
      <p:ext uri="{BB962C8B-B14F-4D97-AF65-F5344CB8AC3E}">
        <p14:creationId xmlns:p14="http://schemas.microsoft.com/office/powerpoint/2010/main" val="20981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9197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2" name="Shape 4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dirty="0"/>
          </a:p>
        </p:txBody>
      </p:sp>
      <p:sp>
        <p:nvSpPr>
          <p:cNvPr id="493" name="Shape 49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buSzPct val="25000"/>
                <a:buNone/>
              </a:p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202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0573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ctr" latinLnBrk="0" hangingPunct="1"/>
            <a:endParaRPr lang="en-US" dirty="0" smtClean="0"/>
          </a:p>
        </p:txBody>
      </p:sp>
      <p:sp>
        <p:nvSpPr>
          <p:cNvPr id="4" name="Slide Number Placeholder 3"/>
          <p:cNvSpPr>
            <a:spLocks noGrp="1"/>
          </p:cNvSpPr>
          <p:nvPr>
            <p:ph type="sldNum" sz="quarter" idx="10"/>
          </p:nvPr>
        </p:nvSpPr>
        <p:spPr/>
        <p:txBody>
          <a:bodyPr/>
          <a:lstStyle/>
          <a:p>
            <a:fld id="{1303C173-D336-4429-BE64-F6CFCEA9010A}" type="slidenum">
              <a:rPr lang="en-US" smtClean="0"/>
              <a:pPr/>
              <a:t>24</a:t>
            </a:fld>
            <a:endParaRPr lang="en-US" dirty="0"/>
          </a:p>
        </p:txBody>
      </p:sp>
    </p:spTree>
    <p:extLst>
      <p:ext uri="{BB962C8B-B14F-4D97-AF65-F5344CB8AC3E}">
        <p14:creationId xmlns:p14="http://schemas.microsoft.com/office/powerpoint/2010/main" val="2642771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60120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5991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2835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034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87220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077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50204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315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7960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887882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6358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0845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latin typeface="Calibri"/>
              </a:rPr>
              <a:pPr/>
              <a:t>39</a:t>
            </a:fld>
            <a:endParaRPr lang="en-US" dirty="0">
              <a:solidFill>
                <a:prstClr val="black"/>
              </a:solidFill>
              <a:latin typeface="Calibri"/>
            </a:endParaRPr>
          </a:p>
        </p:txBody>
      </p:sp>
    </p:spTree>
    <p:extLst>
      <p:ext uri="{BB962C8B-B14F-4D97-AF65-F5344CB8AC3E}">
        <p14:creationId xmlns:p14="http://schemas.microsoft.com/office/powerpoint/2010/main" val="1361462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solidFill>
                  <a:prstClr val="black"/>
                </a:solidFill>
                <a:latin typeface="Calibri"/>
              </a:rPr>
              <a:pPr/>
              <a:t>40</a:t>
            </a:fld>
            <a:endParaRPr lang="en-US" dirty="0">
              <a:solidFill>
                <a:prstClr val="black"/>
              </a:solidFill>
              <a:latin typeface="Calibri"/>
            </a:endParaRPr>
          </a:p>
        </p:txBody>
      </p:sp>
    </p:spTree>
    <p:extLst>
      <p:ext uri="{BB962C8B-B14F-4D97-AF65-F5344CB8AC3E}">
        <p14:creationId xmlns:p14="http://schemas.microsoft.com/office/powerpoint/2010/main" val="1429966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7559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65403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Shape 94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948" name="Shape 94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76072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529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8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val="1607835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7189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3382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473893"/>
            <a:ext cx="5486400" cy="3660610"/>
          </a:xfrm>
          <a:prstGeom prst="rect">
            <a:avLst/>
          </a:prstGeom>
        </p:spPr>
        <p:txBody>
          <a:bodyPr lIns="91425" tIns="91425" rIns="91425" bIns="91425" anchor="t" anchorCtr="0">
            <a:noAutofit/>
          </a:bodyPr>
          <a:lstStyle/>
          <a:p>
            <a:pPr lvl="0">
              <a:spcBef>
                <a:spcPts val="0"/>
              </a:spcBef>
              <a:buNone/>
            </a:pPr>
            <a:endParaRPr/>
          </a:p>
        </p:txBody>
      </p:sp>
      <p:sp>
        <p:nvSpPr>
          <p:cNvPr id="120" name="Shape 120"/>
          <p:cNvSpPr txBox="1">
            <a:spLocks noGrp="1"/>
          </p:cNvSpPr>
          <p:nvPr>
            <p:ph type="sldNum" idx="12"/>
          </p:nvPr>
        </p:nvSpPr>
        <p:spPr>
          <a:xfrm>
            <a:off x="3884612" y="8829967"/>
            <a:ext cx="2971800" cy="466345"/>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9</a:t>
            </a:fld>
            <a:endParaRPr lang="en-US"/>
          </a:p>
        </p:txBody>
      </p:sp>
    </p:spTree>
    <p:extLst>
      <p:ext uri="{BB962C8B-B14F-4D97-AF65-F5344CB8AC3E}">
        <p14:creationId xmlns:p14="http://schemas.microsoft.com/office/powerpoint/2010/main" val="3203272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7" name="Shape 32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ct val="25000"/>
                <a:buFont typeface="Calibri"/>
                <a:buNone/>
              </a:p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3480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Main Title Slide">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subTitle" idx="1"/>
          </p:nvPr>
        </p:nvSpPr>
        <p:spPr>
          <a:xfrm>
            <a:off x="1371602"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9" name="Shape 19"/>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615ADB79-25D6-47C0-AB51-22A13A0BBB50}" type="slidenum">
              <a:rPr lang="en-US" altLang="en-US" smtClean="0">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13333841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3633846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srgbClr val="000000"/>
              </a:buClr>
              <a:buSzPct val="25000"/>
              <a:buFont typeface="Arial"/>
              <a:buNone/>
            </a:pPr>
            <a:fld id="{00000000-1234-1234-1234-123412341234}" type="slidenum">
              <a:rPr lang="en" sz="1400">
                <a:solidFill>
                  <a:srgbClr val="000000"/>
                </a:solidFill>
                <a:latin typeface="Arial"/>
                <a:ea typeface="Arial"/>
                <a:cs typeface="Arial"/>
                <a:sym typeface="Arial"/>
              </a:rPr>
              <a:pPr algn="l">
                <a:buClr>
                  <a:srgbClr val="000000"/>
                </a:buClr>
                <a:buSzPct val="25000"/>
                <a:buFont typeface="Arial"/>
                <a:buNone/>
              </a:pPr>
              <a:t>‹#›</a:t>
            </a:fld>
            <a:endParaRPr lang="en"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51317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460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body" idx="1"/>
          </p:nvPr>
        </p:nvSpPr>
        <p:spPr>
          <a:xfrm>
            <a:off x="457203" y="1535114"/>
            <a:ext cx="4040099" cy="6398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body" idx="2"/>
          </p:nvPr>
        </p:nvSpPr>
        <p:spPr>
          <a:xfrm>
            <a:off x="457203" y="2174875"/>
            <a:ext cx="4040099"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3"/>
          </p:nvPr>
        </p:nvSpPr>
        <p:spPr>
          <a:xfrm>
            <a:off x="4645025" y="1535114"/>
            <a:ext cx="4041900" cy="639899"/>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381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317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2" y="273050"/>
            <a:ext cx="3008399" cy="11619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2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3575053" y="273052"/>
            <a:ext cx="5111699" cy="5852999"/>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body" idx="2"/>
          </p:nvPr>
        </p:nvSpPr>
        <p:spPr>
          <a:xfrm>
            <a:off x="457202" y="1435102"/>
            <a:ext cx="3008399" cy="46910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1792291" y="4800602"/>
            <a:ext cx="5486399" cy="566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2000" b="1"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68" name="Shape 68"/>
          <p:cNvSpPr>
            <a:spLocks noGrp="1"/>
          </p:cNvSpPr>
          <p:nvPr>
            <p:ph type="pic" idx="2"/>
          </p:nvPr>
        </p:nvSpPr>
        <p:spPr>
          <a:xfrm>
            <a:off x="1792291"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body" idx="1"/>
          </p:nvPr>
        </p:nvSpPr>
        <p:spPr>
          <a:xfrm>
            <a:off x="1792291" y="5367338"/>
            <a:ext cx="5486399" cy="804899"/>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460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body" idx="1"/>
          </p:nvPr>
        </p:nvSpPr>
        <p:spPr>
          <a:xfrm rot="5400000">
            <a:off x="2308950" y="-386486"/>
            <a:ext cx="4526100" cy="82296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body" idx="1"/>
          </p:nvPr>
        </p:nvSpPr>
        <p:spPr>
          <a:xfrm rot="5400000">
            <a:off x="541350" y="190488"/>
            <a:ext cx="5851500" cy="6019799"/>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8004775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endParaRPr lang="en-US" altLang="en-US" dirty="0">
              <a:solidFill>
                <a:prstClr val="white"/>
              </a:solidFill>
            </a:endParaRP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solidFill>
                  <a:prstClr val="white"/>
                </a:solidFill>
              </a:rPr>
              <a:pPr/>
              <a:t>‹#›</a:t>
            </a:fld>
            <a:endParaRPr lang="en-US" altLang="en-US" dirty="0">
              <a:solidFill>
                <a:prstClr val="white"/>
              </a:solidFill>
            </a:endParaRPr>
          </a:p>
        </p:txBody>
      </p:sp>
    </p:spTree>
    <p:extLst>
      <p:ext uri="{BB962C8B-B14F-4D97-AF65-F5344CB8AC3E}">
        <p14:creationId xmlns:p14="http://schemas.microsoft.com/office/powerpoint/2010/main" val="204465126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46035"/>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body" idx="1"/>
          </p:nvPr>
        </p:nvSpPr>
        <p:spPr>
          <a:xfrm>
            <a:off x="457200" y="1465264"/>
            <a:ext cx="8229600" cy="452596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356353"/>
            <a:ext cx="2133598"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6356353"/>
            <a:ext cx="2895600" cy="365125"/>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 name="Shape 97"/>
          <p:cNvSpPr txBox="1">
            <a:spLocks noGrp="1"/>
          </p:cNvSpPr>
          <p:nvPr>
            <p:ph type="sldNum" idx="12"/>
          </p:nvPr>
        </p:nvSpPr>
        <p:spPr>
          <a:xfrm>
            <a:off x="6553200" y="6356353"/>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715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eg"/><Relationship Id="rId4"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62.xml"/></Relationships>
</file>

<file path=ppt/slideMasters/_rels/slideMaster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alphaModFix/>
          </a:blip>
          <a:stretch>
            <a:fillRect/>
          </a:stretch>
        </a:blipFill>
        <a:effectLst/>
      </p:bgPr>
    </p:bg>
    <p:spTree>
      <p:nvGrpSpPr>
        <p:cNvPr id="1" name="Shape 9"/>
        <p:cNvGrpSpPr/>
        <p:nvPr/>
      </p:nvGrpSpPr>
      <p:grpSpPr>
        <a:xfrm>
          <a:off x="0" y="0"/>
          <a:ext cx="0" cy="0"/>
          <a:chOff x="0" y="0"/>
          <a:chExt cx="0" cy="0"/>
        </a:xfrm>
      </p:grpSpPr>
      <p:pic>
        <p:nvPicPr>
          <p:cNvPr id="10" name="Shape 10" descr="Mandt_SOO-DOH-Presentation_NO-TEXT_5.jpg"/>
          <p:cNvPicPr preferRelativeResize="0"/>
          <p:nvPr/>
        </p:nvPicPr>
        <p:blipFill rotWithShape="1">
          <a:blip r:embed="rId9">
            <a:alphaModFix/>
          </a:blip>
          <a:srcRect/>
          <a:stretch/>
        </p:blipFill>
        <p:spPr>
          <a:xfrm>
            <a:off x="0" y="0"/>
            <a:ext cx="9144000" cy="6858000"/>
          </a:xfrm>
          <a:prstGeom prst="rect">
            <a:avLst/>
          </a:prstGeom>
          <a:noFill/>
          <a:ln>
            <a:noFill/>
          </a:ln>
        </p:spPr>
      </p:pic>
      <p:sp>
        <p:nvSpPr>
          <p:cNvPr id="11" name="Shape 11"/>
          <p:cNvSpPr txBox="1">
            <a:spLocks noGrp="1"/>
          </p:cNvSpPr>
          <p:nvPr>
            <p:ph type="title"/>
          </p:nvPr>
        </p:nvSpPr>
        <p:spPr>
          <a:xfrm>
            <a:off x="457200" y="-46037"/>
            <a:ext cx="8229600" cy="1143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1pPr>
            <a:lvl2pPr marL="0" marR="0" lvl="1"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2pPr>
            <a:lvl3pPr marL="0" marR="0" lvl="2"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3pPr>
            <a:lvl4pPr marL="0" marR="0" lvl="3"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4pPr>
            <a:lvl5pPr marL="0" marR="0" lvl="4" indent="0" algn="ctr" rtl="0">
              <a:spcBef>
                <a:spcPts val="0"/>
              </a:spcBef>
              <a:spcAft>
                <a:spcPts val="0"/>
              </a:spcAft>
              <a:buClr>
                <a:schemeClr val="lt1"/>
              </a:buClr>
              <a:buFont typeface="Calibri"/>
              <a:buNone/>
              <a:defRPr sz="3600" b="0" i="0" u="none" strike="noStrike" cap="none">
                <a:solidFill>
                  <a:schemeClr val="lt1"/>
                </a:solidFill>
                <a:latin typeface="Calibri"/>
                <a:ea typeface="Calibri"/>
                <a:cs typeface="Calibri"/>
                <a:sym typeface="Calibri"/>
              </a:defRPr>
            </a:lvl5pPr>
            <a:lvl6pPr marL="457200" marR="0" lvl="5"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6pPr>
            <a:lvl7pPr marL="914400" marR="0" lvl="6"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7pPr>
            <a:lvl8pPr marL="1371600" marR="0" lvl="7"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8pPr>
            <a:lvl9pPr marL="1828800" marR="0" lvl="8" indent="0" algn="ctr" rtl="0">
              <a:spcBef>
                <a:spcPts val="0"/>
              </a:spcBef>
              <a:spcAft>
                <a:spcPts val="0"/>
              </a:spcAft>
              <a:buClr>
                <a:schemeClr val="lt1"/>
              </a:buClr>
              <a:buFont typeface="Calibri"/>
              <a:buNone/>
              <a:defRPr sz="44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a:off x="457200" y="1465264"/>
            <a:ext cx="8229600" cy="45261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698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457200" y="6356353"/>
            <a:ext cx="2133599" cy="365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3124200" y="6356353"/>
            <a:ext cx="2895600" cy="3650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6" r:id="rId4"/>
    <p:sldLayoutId id="2147483657" r:id="rId5"/>
    <p:sldLayoutId id="214748365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35427875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56677320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03871084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53357309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13928772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85060887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17125854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17618764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31315116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99016408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371144168"/>
      </p:ext>
    </p:extLst>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44521746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80697354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7224001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27020269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86663078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94127694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61478103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28745642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35974224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84797337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277928604"/>
      </p:ext>
    </p:extLst>
  </p:cSld>
  <p:clrMap bg1="lt1" tx1="dk1" bg2="lt2" tx2="dk2" accent1="accent1" accent2="accent2" accent3="accent3" accent4="accent4" accent5="accent5" accent6="accent6" hlink="hlink" folHlink="folHlink"/>
  <p:sldLayoutIdLst>
    <p:sldLayoutId id="2147483697" r:id="rId1"/>
    <p:sldLayoutId id="2147483817" r:id="rId2"/>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56000707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98911146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6719483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06645875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53527404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29938247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35082570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05441545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11572692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80596301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208840099"/>
      </p:ext>
    </p:extLst>
  </p:cSld>
  <p:clrMap bg1="lt1" tx1="dk1" bg2="lt2" tx2="dk2" accent1="accent1" accent2="accent2" accent3="accent3" accent4="accent4" accent5="accent5" accent6="accent6" hlink="hlink" folHlink="folHlink"/>
  <p:sldLayoutIdLst>
    <p:sldLayoutId id="2147483699" r:id="rId1"/>
    <p:sldLayoutId id="2147483816" r:id="rId2"/>
    <p:sldLayoutId id="2147483818" r:id="rId3"/>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89516744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14512029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21879434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9252579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36000152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75642994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44111455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20509728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87925494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58565650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63986674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85277003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86059802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39232371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07296157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25872787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429300384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154222771"/>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836067539"/>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888814145"/>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88707170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61911032"/>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1079566087"/>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535358104"/>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378293131"/>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91962621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2663099376"/>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endParaRPr lang="en-US" altLang="en-US" kern="1200">
              <a:solidFill>
                <a:prstClr val="white"/>
              </a:solidFill>
              <a:latin typeface="Calibri"/>
              <a:ea typeface="+mn-ea"/>
              <a:cs typeface="+mn-cs"/>
            </a:endParaRPr>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kern="1200" dirty="0">
              <a:solidFill>
                <a:prstClr val="white"/>
              </a:solidFill>
              <a:cs typeface="+mn-cs"/>
            </a:endParaRPr>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kern="1200">
                <a:solidFill>
                  <a:prstClr val="white"/>
                </a:solidFill>
                <a:latin typeface="Calibri"/>
                <a:ea typeface="+mn-ea"/>
                <a:cs typeface="+mn-cs"/>
              </a:rPr>
              <a:pPr/>
              <a:t>‹#›</a:t>
            </a:fld>
            <a:endParaRPr lang="en-US" altLang="en-US" kern="1200" dirty="0">
              <a:solidFill>
                <a:prstClr val="white"/>
              </a:solidFill>
              <a:latin typeface="Calibri"/>
              <a:ea typeface="+mn-ea"/>
              <a:cs typeface="+mn-cs"/>
            </a:endParaRPr>
          </a:p>
        </p:txBody>
      </p:sp>
    </p:spTree>
    <p:extLst>
      <p:ext uri="{BB962C8B-B14F-4D97-AF65-F5344CB8AC3E}">
        <p14:creationId xmlns:p14="http://schemas.microsoft.com/office/powerpoint/2010/main" val="3060701200"/>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11"/>
        <p:cNvGrpSpPr/>
        <p:nvPr/>
      </p:nvGrpSpPr>
      <p:grpSpPr>
        <a:xfrm>
          <a:off x="0" y="0"/>
          <a:ext cx="0" cy="0"/>
          <a:chOff x="0" y="0"/>
          <a:chExt cx="0" cy="0"/>
        </a:xfrm>
      </p:grpSpPr>
      <p:pic>
        <p:nvPicPr>
          <p:cNvPr id="312" name="Shape 312" descr="Picture1.jpg"/>
          <p:cNvPicPr preferRelativeResize="0"/>
          <p:nvPr/>
        </p:nvPicPr>
        <p:blipFill rotWithShape="1">
          <a:blip r:embed="rId3">
            <a:alphaModFix/>
          </a:blip>
          <a:srcRect/>
          <a:stretch/>
        </p:blipFill>
        <p:spPr>
          <a:xfrm>
            <a:off x="12" y="15851"/>
            <a:ext cx="9143983" cy="6858000"/>
          </a:xfrm>
          <a:prstGeom prst="rect">
            <a:avLst/>
          </a:prstGeom>
          <a:noFill/>
          <a:ln>
            <a:noFill/>
          </a:ln>
        </p:spPr>
      </p:pic>
      <p:sp>
        <p:nvSpPr>
          <p:cNvPr id="313" name="Shape 313"/>
          <p:cNvSpPr txBox="1"/>
          <p:nvPr/>
        </p:nvSpPr>
        <p:spPr>
          <a:xfrm>
            <a:off x="5878279" y="1634854"/>
            <a:ext cx="2706599" cy="22803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400" b="0" i="0" u="none" strike="noStrike" cap="none" dirty="0">
                <a:solidFill>
                  <a:schemeClr val="lt1"/>
                </a:solidFill>
                <a:latin typeface="Calibri"/>
                <a:ea typeface="Calibri"/>
                <a:cs typeface="Calibri"/>
                <a:sym typeface="Calibri"/>
              </a:rPr>
              <a:t>GOES-16 ABI L2+ </a:t>
            </a:r>
            <a:r>
              <a:rPr lang="en-US" sz="2400" b="0" i="0" u="none" strike="noStrike" cap="none" dirty="0" smtClean="0">
                <a:solidFill>
                  <a:schemeClr val="lt1"/>
                </a:solidFill>
                <a:latin typeface="Calibri"/>
                <a:ea typeface="Calibri"/>
                <a:cs typeface="Calibri"/>
                <a:sym typeface="Calibri"/>
              </a:rPr>
              <a:t>Rainfall Rate / QPE</a:t>
            </a:r>
            <a:r>
              <a:rPr lang="en-US" sz="2400" b="0" i="0" u="none" strike="noStrike" cap="none" dirty="0">
                <a:solidFill>
                  <a:schemeClr val="lt1"/>
                </a:solidFill>
                <a:latin typeface="Calibri"/>
                <a:ea typeface="Calibri"/>
                <a:cs typeface="Calibri"/>
                <a:sym typeface="Calibri"/>
              </a:rPr>
              <a:t/>
            </a:r>
            <a:br>
              <a:rPr lang="en-US" sz="2400" b="0" i="0" u="none" strike="noStrike" cap="none" dirty="0">
                <a:solidFill>
                  <a:schemeClr val="lt1"/>
                </a:solidFill>
                <a:latin typeface="Calibri"/>
                <a:ea typeface="Calibri"/>
                <a:cs typeface="Calibri"/>
                <a:sym typeface="Calibri"/>
              </a:rPr>
            </a:br>
            <a:r>
              <a:rPr lang="en-US" sz="2400" b="0" i="0" u="none" strike="noStrike" cap="none" dirty="0" smtClean="0">
                <a:solidFill>
                  <a:schemeClr val="lt1"/>
                </a:solidFill>
                <a:latin typeface="Calibri"/>
                <a:ea typeface="Calibri"/>
                <a:cs typeface="Calibri"/>
                <a:sym typeface="Calibri"/>
              </a:rPr>
              <a:t>Provisional </a:t>
            </a:r>
            <a:r>
              <a:rPr lang="en-US" sz="2400" b="0" i="0" u="none" strike="noStrike" cap="none" dirty="0">
                <a:solidFill>
                  <a:schemeClr val="lt1"/>
                </a:solidFill>
                <a:latin typeface="Calibri"/>
                <a:ea typeface="Calibri"/>
                <a:cs typeface="Calibri"/>
                <a:sym typeface="Calibri"/>
              </a:rPr>
              <a:t>PS-PVR</a:t>
            </a:r>
          </a:p>
        </p:txBody>
      </p:sp>
      <p:sp>
        <p:nvSpPr>
          <p:cNvPr id="314" name="Shape 314"/>
          <p:cNvSpPr txBox="1"/>
          <p:nvPr/>
        </p:nvSpPr>
        <p:spPr>
          <a:xfrm>
            <a:off x="5827063" y="3735303"/>
            <a:ext cx="2805953" cy="24291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600"/>
              </a:spcAft>
              <a:buClr>
                <a:srgbClr val="888888"/>
              </a:buClr>
              <a:buSzPct val="25000"/>
              <a:buFont typeface="Arial"/>
              <a:buNone/>
            </a:pPr>
            <a:r>
              <a:rPr lang="en-US" sz="2000" b="0" i="0" u="none" strike="noStrike" cap="none" dirty="0" smtClean="0">
                <a:solidFill>
                  <a:srgbClr val="FFFF00"/>
                </a:solidFill>
                <a:latin typeface="Calibri"/>
                <a:ea typeface="Calibri"/>
                <a:cs typeface="Calibri"/>
                <a:sym typeface="Calibri"/>
              </a:rPr>
              <a:t>March 30, 2018</a:t>
            </a:r>
            <a:endParaRPr lang="en-US" sz="2000" b="0" i="0" u="none" strike="noStrike" cap="none" dirty="0">
              <a:solidFill>
                <a:srgbClr val="FFFF00"/>
              </a:solidFill>
              <a:latin typeface="Calibri"/>
              <a:ea typeface="Calibri"/>
              <a:cs typeface="Calibri"/>
              <a:sym typeface="Calibri"/>
            </a:endParaRPr>
          </a:p>
          <a:p>
            <a:pPr lvl="0" algn="ctr">
              <a:spcBef>
                <a:spcPts val="640"/>
              </a:spcBef>
              <a:buClr>
                <a:srgbClr val="888888"/>
              </a:buClr>
              <a:buSzPct val="25000"/>
            </a:pPr>
            <a:r>
              <a:rPr lang="en-US" sz="2000" dirty="0" smtClean="0">
                <a:solidFill>
                  <a:srgbClr val="FFFF00"/>
                </a:solidFill>
                <a:latin typeface="Calibri"/>
                <a:ea typeface="Calibri"/>
                <a:cs typeface="Calibri"/>
                <a:sym typeface="Calibri"/>
              </a:rPr>
              <a:t>GOES-R AWG</a:t>
            </a:r>
          </a:p>
          <a:p>
            <a:pPr lvl="0" algn="ctr">
              <a:spcBef>
                <a:spcPts val="640"/>
              </a:spcBef>
              <a:buClr>
                <a:srgbClr val="888888"/>
              </a:buClr>
              <a:buSzPct val="25000"/>
            </a:pPr>
            <a:r>
              <a:rPr lang="en-US" sz="1800" dirty="0" smtClean="0">
                <a:solidFill>
                  <a:schemeClr val="bg1"/>
                </a:solidFill>
                <a:latin typeface="Calibri"/>
                <a:ea typeface="Calibri"/>
                <a:cs typeface="Calibri"/>
                <a:sym typeface="Calibri"/>
              </a:rPr>
              <a:t>Bob Kuligowski*, </a:t>
            </a:r>
            <a:r>
              <a:rPr lang="en-US" sz="1800" dirty="0" err="1" smtClean="0">
                <a:solidFill>
                  <a:schemeClr val="bg1"/>
                </a:solidFill>
                <a:latin typeface="Calibri"/>
                <a:ea typeface="Calibri"/>
                <a:cs typeface="Calibri"/>
                <a:sym typeface="Calibri"/>
              </a:rPr>
              <a:t>Yaping</a:t>
            </a:r>
            <a:r>
              <a:rPr lang="en-US" sz="1800" dirty="0" smtClean="0">
                <a:solidFill>
                  <a:schemeClr val="bg1"/>
                </a:solidFill>
                <a:latin typeface="Calibri"/>
                <a:ea typeface="Calibri"/>
                <a:cs typeface="Calibri"/>
                <a:sym typeface="Calibri"/>
              </a:rPr>
              <a:t> Li</a:t>
            </a:r>
            <a:r>
              <a:rPr lang="en-US" sz="1800" baseline="30000" dirty="0" smtClean="0">
                <a:solidFill>
                  <a:schemeClr val="bg1"/>
                </a:solidFill>
                <a:latin typeface="Calibri"/>
                <a:ea typeface="Calibri"/>
                <a:cs typeface="Calibri"/>
                <a:sym typeface="Calibri"/>
              </a:rPr>
              <a:t>+</a:t>
            </a:r>
            <a:r>
              <a:rPr lang="en-US" sz="1800" b="0" i="0" u="none" strike="noStrike" cap="none" dirty="0" smtClean="0">
                <a:solidFill>
                  <a:schemeClr val="bg1"/>
                </a:solidFill>
                <a:latin typeface="Calibri"/>
                <a:ea typeface="Calibri"/>
                <a:cs typeface="Calibri"/>
                <a:sym typeface="Calibri"/>
              </a:rPr>
              <a:t>, </a:t>
            </a:r>
            <a:endParaRPr lang="en-US" sz="1200" b="0" i="0" u="none" strike="noStrike" cap="none" dirty="0" smtClean="0">
              <a:solidFill>
                <a:schemeClr val="bg1"/>
              </a:solidFill>
              <a:latin typeface="Calibri"/>
              <a:ea typeface="Calibri"/>
              <a:cs typeface="Calibri"/>
              <a:sym typeface="Calibri"/>
            </a:endParaRPr>
          </a:p>
          <a:p>
            <a:pPr marL="0" marR="0" lvl="0" indent="0" algn="ctr" rtl="0">
              <a:lnSpc>
                <a:spcPct val="100000"/>
              </a:lnSpc>
              <a:spcAft>
                <a:spcPts val="0"/>
              </a:spcAft>
              <a:buClr>
                <a:srgbClr val="888888"/>
              </a:buClr>
              <a:buSzPct val="25000"/>
              <a:buFont typeface="Arial"/>
              <a:buNone/>
            </a:pPr>
            <a:r>
              <a:rPr lang="en-US" sz="1800" b="0" i="0" u="none" strike="noStrike" cap="none" dirty="0" smtClean="0">
                <a:solidFill>
                  <a:schemeClr val="bg1"/>
                </a:solidFill>
                <a:latin typeface="Calibri"/>
                <a:ea typeface="Calibri"/>
                <a:cs typeface="Calibri"/>
                <a:sym typeface="Calibri"/>
              </a:rPr>
              <a:t>NOAA/NESDIS/STAR</a:t>
            </a:r>
            <a:r>
              <a:rPr lang="en-US" sz="1800" b="0" i="0" u="none" strike="noStrike" cap="none" dirty="0">
                <a:solidFill>
                  <a:schemeClr val="bg1"/>
                </a:solidFill>
                <a:latin typeface="Calibri"/>
                <a:ea typeface="Calibri"/>
                <a:cs typeface="Calibri"/>
                <a:sym typeface="Calibri"/>
              </a:rPr>
              <a:t>* </a:t>
            </a:r>
            <a:endParaRPr lang="en-US" sz="1800" b="0" i="0" u="none" strike="noStrike" cap="none" dirty="0" smtClean="0">
              <a:solidFill>
                <a:schemeClr val="bg1"/>
              </a:solidFill>
              <a:latin typeface="Calibri"/>
              <a:ea typeface="Calibri"/>
              <a:cs typeface="Calibri"/>
              <a:sym typeface="Calibri"/>
            </a:endParaRPr>
          </a:p>
          <a:p>
            <a:pPr lvl="0" algn="ctr">
              <a:buClr>
                <a:srgbClr val="888888"/>
              </a:buClr>
              <a:buSzPct val="25000"/>
            </a:pPr>
            <a:r>
              <a:rPr lang="en-US" sz="1800" dirty="0" smtClean="0">
                <a:solidFill>
                  <a:schemeClr val="bg1"/>
                </a:solidFill>
                <a:latin typeface="Calibri"/>
                <a:ea typeface="Calibri"/>
                <a:cs typeface="Calibri"/>
                <a:sym typeface="Calibri"/>
              </a:rPr>
              <a:t>IMSG Inc.</a:t>
            </a:r>
            <a:r>
              <a:rPr lang="en-US" sz="1800" baseline="30000" dirty="0" smtClean="0">
                <a:solidFill>
                  <a:schemeClr val="bg1"/>
                </a:solidFill>
                <a:latin typeface="Calibri"/>
                <a:ea typeface="Calibri"/>
                <a:cs typeface="Calibri"/>
                <a:sym typeface="Calibri"/>
              </a:rPr>
              <a:t> +</a:t>
            </a:r>
            <a:endParaRPr lang="en-US" sz="1800" b="0" i="0" u="none" strike="noStrike" cap="none" dirty="0">
              <a:solidFill>
                <a:schemeClr val="bg1"/>
              </a:solidFill>
              <a:latin typeface="Calibri"/>
              <a:ea typeface="Calibri"/>
              <a:cs typeface="Calibri"/>
              <a:sym typeface="Calibri"/>
            </a:endParaRPr>
          </a:p>
        </p:txBody>
      </p:sp>
      <p:sp>
        <p:nvSpPr>
          <p:cNvPr id="315" name="Shape 315"/>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1</a:t>
            </a:fld>
            <a:endParaRPr lang="en-US"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Results of ABI-FD_QPE03</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10</a:t>
            </a:fld>
            <a:endParaRPr lang="en-US" sz="1200" b="0" i="0" u="none" strike="noStrike" cap="none">
              <a:solidFill>
                <a:schemeClr val="lt1"/>
              </a:solidFill>
              <a:latin typeface="Calibri"/>
              <a:ea typeface="Calibri"/>
              <a:cs typeface="Calibri"/>
              <a:sym typeface="Calibri"/>
            </a:endParaRPr>
          </a:p>
        </p:txBody>
      </p:sp>
      <p:graphicFrame>
        <p:nvGraphicFramePr>
          <p:cNvPr id="6" name="Shape 141"/>
          <p:cNvGraphicFramePr/>
          <p:nvPr>
            <p:extLst>
              <p:ext uri="{D42A27DB-BD31-4B8C-83A1-F6EECF244321}">
                <p14:modId xmlns:p14="http://schemas.microsoft.com/office/powerpoint/2010/main" val="2799140601"/>
              </p:ext>
            </p:extLst>
          </p:nvPr>
        </p:nvGraphicFramePr>
        <p:xfrm>
          <a:off x="1828801" y="1867900"/>
          <a:ext cx="6411558" cy="1920150"/>
        </p:xfrm>
        <a:graphic>
          <a:graphicData uri="http://schemas.openxmlformats.org/drawingml/2006/table">
            <a:tbl>
              <a:tblPr>
                <a:noFill/>
              </a:tblPr>
              <a:tblGrid>
                <a:gridCol w="1689462"/>
                <a:gridCol w="1173224"/>
                <a:gridCol w="1859920"/>
                <a:gridCol w="1688952"/>
              </a:tblGrid>
              <a:tr h="381000">
                <a:tc>
                  <a:txBody>
                    <a:bodyPr/>
                    <a:lstStyle/>
                    <a:p>
                      <a:pPr lvl="0">
                        <a:spcBef>
                          <a:spcPts val="0"/>
                        </a:spcBef>
                        <a:buNone/>
                      </a:pPr>
                      <a:r>
                        <a:rPr lang="en-US" sz="3000" dirty="0" smtClean="0">
                          <a:solidFill>
                            <a:schemeClr val="tx1"/>
                          </a:solidFill>
                        </a:rPr>
                        <a:t>(mm/h)</a:t>
                      </a:r>
                      <a:endParaRPr sz="3000" dirty="0">
                        <a:solidFill>
                          <a:schemeClr val="tx1"/>
                        </a:solidFill>
                      </a:endParaRPr>
                    </a:p>
                  </a:txBody>
                  <a:tcPr marL="91425" marR="91425" marT="91425" marB="91425">
                    <a:solidFill>
                      <a:schemeClr val="bg1"/>
                    </a:solidFill>
                  </a:tcPr>
                </a:tc>
                <a:tc>
                  <a:txBody>
                    <a:bodyPr/>
                    <a:lstStyle/>
                    <a:p>
                      <a:pPr lvl="0" algn="ctr" rtl="0">
                        <a:spcBef>
                          <a:spcPts val="0"/>
                        </a:spcBef>
                        <a:buNone/>
                      </a:pPr>
                      <a:r>
                        <a:rPr lang="en-US" sz="3000" b="1" dirty="0">
                          <a:solidFill>
                            <a:schemeClr val="tx1"/>
                          </a:solidFill>
                        </a:rPr>
                        <a:t>Spec</a:t>
                      </a:r>
                    </a:p>
                  </a:txBody>
                  <a:tcPr marL="91425" marR="91425" marT="91425" marB="91425">
                    <a:solidFill>
                      <a:schemeClr val="bg1"/>
                    </a:solidFill>
                  </a:tcPr>
                </a:tc>
                <a:tc>
                  <a:txBody>
                    <a:bodyPr/>
                    <a:lstStyle/>
                    <a:p>
                      <a:pPr lvl="0" algn="ctr" rtl="0">
                        <a:spcBef>
                          <a:spcPts val="0"/>
                        </a:spcBef>
                        <a:buNone/>
                      </a:pPr>
                      <a:r>
                        <a:rPr lang="en-US" sz="3000" b="1" dirty="0" smtClean="0">
                          <a:solidFill>
                            <a:schemeClr val="tx1"/>
                          </a:solidFill>
                        </a:rPr>
                        <a:t>Vs. MRMS</a:t>
                      </a:r>
                      <a:endParaRPr lang="en-US" sz="3000" b="1" dirty="0">
                        <a:solidFill>
                          <a:schemeClr val="tx1"/>
                        </a:solidFill>
                      </a:endParaRPr>
                    </a:p>
                  </a:txBody>
                  <a:tcPr marL="91425" marR="91425" marT="91425" marB="91425">
                    <a:solidFill>
                      <a:schemeClr val="bg1"/>
                    </a:solidFill>
                  </a:tcPr>
                </a:tc>
                <a:tc>
                  <a:txBody>
                    <a:bodyPr/>
                    <a:lstStyle/>
                    <a:p>
                      <a:pPr lvl="0" algn="ctr" rtl="0">
                        <a:spcBef>
                          <a:spcPts val="0"/>
                        </a:spcBef>
                        <a:buNone/>
                      </a:pPr>
                      <a:r>
                        <a:rPr lang="en-US" sz="3000" b="1" dirty="0" smtClean="0">
                          <a:solidFill>
                            <a:schemeClr val="tx1"/>
                          </a:solidFill>
                        </a:rPr>
                        <a:t>Vs.</a:t>
                      </a:r>
                      <a:r>
                        <a:rPr lang="en-US" sz="3000" b="1" baseline="0" dirty="0" smtClean="0">
                          <a:solidFill>
                            <a:schemeClr val="tx1"/>
                          </a:solidFill>
                        </a:rPr>
                        <a:t> DPR</a:t>
                      </a:r>
                      <a:endParaRPr lang="en-US" sz="3000" b="1" dirty="0">
                        <a:solidFill>
                          <a:schemeClr val="tx1"/>
                        </a:solidFill>
                      </a:endParaRPr>
                    </a:p>
                  </a:txBody>
                  <a:tcPr marL="91425" marR="91425" marT="91425" marB="91425">
                    <a:solidFill>
                      <a:schemeClr val="bg1"/>
                    </a:solidFill>
                  </a:tcPr>
                </a:tc>
              </a:tr>
              <a:tr h="381000">
                <a:tc>
                  <a:txBody>
                    <a:bodyPr/>
                    <a:lstStyle/>
                    <a:p>
                      <a:pPr lvl="0" rtl="0">
                        <a:spcBef>
                          <a:spcPts val="0"/>
                        </a:spcBef>
                        <a:buNone/>
                      </a:pPr>
                      <a:r>
                        <a:rPr lang="en-US" sz="3000" b="1" dirty="0">
                          <a:solidFill>
                            <a:schemeClr val="tx1"/>
                          </a:solidFill>
                        </a:rPr>
                        <a:t>Accuracy</a:t>
                      </a:r>
                    </a:p>
                  </a:txBody>
                  <a:tcPr marL="91425" marR="91425" marT="91425" marB="91425">
                    <a:solidFill>
                      <a:schemeClr val="bg1"/>
                    </a:solidFill>
                  </a:tcPr>
                </a:tc>
                <a:tc>
                  <a:txBody>
                    <a:bodyPr/>
                    <a:lstStyle/>
                    <a:p>
                      <a:pPr lvl="0" algn="ctr" rtl="0">
                        <a:spcBef>
                          <a:spcPts val="0"/>
                        </a:spcBef>
                        <a:buNone/>
                      </a:pPr>
                      <a:r>
                        <a:rPr lang="en-US" sz="3000">
                          <a:solidFill>
                            <a:schemeClr val="tx1"/>
                          </a:solidFill>
                        </a:rPr>
                        <a:t>6.00</a:t>
                      </a: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7.47</a:t>
                      </a:r>
                      <a:endParaRPr lang="en-US" sz="3000" dirty="0">
                        <a:solidFill>
                          <a:srgbClr val="FF000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7.93</a:t>
                      </a:r>
                      <a:endParaRPr lang="en-US" sz="3000" dirty="0">
                        <a:solidFill>
                          <a:srgbClr val="FF0000"/>
                        </a:solidFill>
                      </a:endParaRPr>
                    </a:p>
                  </a:txBody>
                  <a:tcPr marL="91425" marR="91425" marT="91425" marB="91425">
                    <a:solidFill>
                      <a:schemeClr val="bg1"/>
                    </a:solidFill>
                  </a:tcPr>
                </a:tc>
              </a:tr>
              <a:tr h="381000">
                <a:tc>
                  <a:txBody>
                    <a:bodyPr/>
                    <a:lstStyle/>
                    <a:p>
                      <a:pPr lvl="0" rtl="0">
                        <a:spcBef>
                          <a:spcPts val="0"/>
                        </a:spcBef>
                        <a:buNone/>
                      </a:pPr>
                      <a:r>
                        <a:rPr lang="en-US" sz="3000" b="1" dirty="0">
                          <a:solidFill>
                            <a:schemeClr val="tx1"/>
                          </a:solidFill>
                        </a:rPr>
                        <a:t>Precision</a:t>
                      </a:r>
                    </a:p>
                  </a:txBody>
                  <a:tcPr marL="91425" marR="91425" marT="91425" marB="91425">
                    <a:solidFill>
                      <a:schemeClr val="bg1"/>
                    </a:solidFill>
                  </a:tcPr>
                </a:tc>
                <a:tc>
                  <a:txBody>
                    <a:bodyPr/>
                    <a:lstStyle/>
                    <a:p>
                      <a:pPr lvl="0" algn="ctr" rtl="0">
                        <a:spcBef>
                          <a:spcPts val="0"/>
                        </a:spcBef>
                        <a:buNone/>
                      </a:pPr>
                      <a:r>
                        <a:rPr lang="en-US" sz="3000" dirty="0">
                          <a:solidFill>
                            <a:schemeClr val="tx1"/>
                          </a:solidFill>
                        </a:rPr>
                        <a:t>9.00</a:t>
                      </a: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9.58</a:t>
                      </a:r>
                      <a:endParaRPr lang="en-US" sz="3000" dirty="0">
                        <a:solidFill>
                          <a:srgbClr val="FF000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9.85</a:t>
                      </a:r>
                      <a:endParaRPr lang="en-US" sz="3000" dirty="0">
                        <a:solidFill>
                          <a:srgbClr val="FF0000"/>
                        </a:solidFill>
                      </a:endParaRPr>
                    </a:p>
                  </a:txBody>
                  <a:tcPr marL="91425" marR="91425" marT="91425" marB="91425">
                    <a:solidFill>
                      <a:schemeClr val="bg1"/>
                    </a:solidFill>
                  </a:tcPr>
                </a:tc>
              </a:tr>
            </a:tbl>
          </a:graphicData>
        </a:graphic>
      </p:graphicFrame>
      <p:sp>
        <p:nvSpPr>
          <p:cNvPr id="8" name="Shape 140"/>
          <p:cNvSpPr txBox="1"/>
          <p:nvPr/>
        </p:nvSpPr>
        <p:spPr>
          <a:xfrm>
            <a:off x="8035809" y="5773678"/>
            <a:ext cx="984600" cy="400200"/>
          </a:xfrm>
          <a:prstGeom prst="rect">
            <a:avLst/>
          </a:prstGeom>
          <a:solidFill>
            <a:srgbClr val="FF0000"/>
          </a:solidFill>
          <a:ln>
            <a:noFill/>
          </a:ln>
        </p:spPr>
        <p:txBody>
          <a:bodyPr lIns="91425" tIns="45700" rIns="91425" bIns="45700" anchor="t" anchorCtr="0">
            <a:noAutofit/>
          </a:bodyPr>
          <a:lstStyle/>
          <a:p>
            <a:pPr marL="0" marR="0" lvl="0" indent="0" algn="ctr" rtl="0">
              <a:spcBef>
                <a:spcPts val="0"/>
              </a:spcBef>
              <a:buSzPct val="25000"/>
              <a:buNone/>
            </a:pPr>
            <a:r>
              <a:rPr lang="en-US" sz="2000" dirty="0">
                <a:solidFill>
                  <a:schemeClr val="lt1"/>
                </a:solidFill>
                <a:latin typeface="Calibri"/>
                <a:ea typeface="Calibri"/>
                <a:cs typeface="Calibri"/>
                <a:sym typeface="Calibri"/>
              </a:rPr>
              <a:t>FAILED</a:t>
            </a:r>
          </a:p>
        </p:txBody>
      </p:sp>
      <p:sp>
        <p:nvSpPr>
          <p:cNvPr id="9" name="Shape 142"/>
          <p:cNvSpPr txBox="1"/>
          <p:nvPr/>
        </p:nvSpPr>
        <p:spPr>
          <a:xfrm>
            <a:off x="189256" y="4249610"/>
            <a:ext cx="8419800" cy="1924268"/>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a:t>
            </a:r>
            <a:r>
              <a:rPr lang="en-US" sz="2400" dirty="0">
                <a:solidFill>
                  <a:schemeClr val="lt1"/>
                </a:solidFill>
                <a:latin typeface="Calibri"/>
                <a:ea typeface="Calibri"/>
                <a:cs typeface="Calibri"/>
                <a:sym typeface="Calibri"/>
              </a:rPr>
              <a:t>for a total of </a:t>
            </a:r>
            <a:r>
              <a:rPr lang="en-US" sz="2400" dirty="0" smtClean="0">
                <a:solidFill>
                  <a:schemeClr val="lt1"/>
                </a:solidFill>
                <a:latin typeface="Calibri"/>
                <a:ea typeface="Calibri"/>
                <a:cs typeface="Calibri"/>
                <a:sym typeface="Calibri"/>
              </a:rPr>
              <a:t>3,942,200 pixels (MRMS) </a:t>
            </a:r>
            <a:r>
              <a:rPr lang="en-US" sz="2400" dirty="0">
                <a:solidFill>
                  <a:schemeClr val="lt1"/>
                </a:solidFill>
                <a:latin typeface="Calibri"/>
                <a:ea typeface="Calibri"/>
                <a:cs typeface="Calibri"/>
                <a:sym typeface="Calibri"/>
              </a:rPr>
              <a:t> and </a:t>
            </a:r>
            <a:r>
              <a:rPr lang="en-US" sz="2400" dirty="0" smtClean="0">
                <a:solidFill>
                  <a:schemeClr val="lt1"/>
                </a:solidFill>
                <a:latin typeface="Calibri"/>
                <a:ea typeface="Calibri"/>
                <a:cs typeface="Calibri"/>
                <a:sym typeface="Calibri"/>
              </a:rPr>
              <a:t>40,913 </a:t>
            </a:r>
            <a:r>
              <a:rPr lang="en-US" sz="2400" dirty="0">
                <a:solidFill>
                  <a:schemeClr val="lt1"/>
                </a:solidFill>
                <a:latin typeface="Calibri"/>
                <a:ea typeface="Calibri"/>
                <a:cs typeface="Calibri"/>
                <a:sym typeface="Calibri"/>
              </a:rPr>
              <a:t>pixels (DPR) </a:t>
            </a:r>
            <a:r>
              <a:rPr lang="en-US" sz="2400" dirty="0" smtClean="0">
                <a:solidFill>
                  <a:schemeClr val="lt1"/>
                </a:solidFill>
                <a:latin typeface="Calibri"/>
                <a:ea typeface="Calibri"/>
                <a:cs typeface="Calibri"/>
                <a:sym typeface="Calibri"/>
              </a:rPr>
              <a:t>with corresponding satellite rain rates of 9.5-10.5 mm/h </a:t>
            </a:r>
            <a:r>
              <a:rPr lang="en-US" sz="2400" dirty="0">
                <a:solidFill>
                  <a:schemeClr val="lt1"/>
                </a:solidFill>
                <a:latin typeface="Calibri"/>
                <a:ea typeface="Calibri"/>
                <a:cs typeface="Calibri"/>
                <a:sym typeface="Calibri"/>
              </a:rPr>
              <a:t>for 1 March - 2 May 2017</a:t>
            </a:r>
            <a:r>
              <a:rPr lang="en-US" sz="2400" dirty="0" smtClean="0">
                <a:solidFill>
                  <a:schemeClr val="lt1"/>
                </a:solidFill>
                <a:latin typeface="Calibri"/>
                <a:ea typeface="Calibri"/>
                <a:cs typeface="Calibri"/>
                <a:sym typeface="Calibri"/>
              </a:rPr>
              <a:t>.  For DPR, only pixels </a:t>
            </a:r>
            <a:r>
              <a:rPr lang="en-US" sz="2400" dirty="0">
                <a:solidFill>
                  <a:schemeClr val="lt1"/>
                </a:solidFill>
                <a:latin typeface="Calibri"/>
                <a:ea typeface="Calibri"/>
                <a:cs typeface="Calibri"/>
                <a:sym typeface="Calibri"/>
              </a:rPr>
              <a:t>with latitude ≤ 60</a:t>
            </a:r>
            <a:r>
              <a:rPr lang="en-US" sz="2400" dirty="0" smtClean="0">
                <a:solidFill>
                  <a:schemeClr val="lt1"/>
                </a:solidFill>
                <a:latin typeface="Calibri"/>
                <a:ea typeface="Calibri"/>
                <a:cs typeface="Calibri"/>
                <a:sym typeface="Calibri"/>
              </a:rPr>
              <a:t>° and satellite zenith </a:t>
            </a:r>
            <a:r>
              <a:rPr lang="en-US" sz="2400" dirty="0">
                <a:solidFill>
                  <a:schemeClr val="lt1"/>
                </a:solidFill>
                <a:latin typeface="Calibri"/>
                <a:ea typeface="Calibri"/>
                <a:cs typeface="Calibri"/>
                <a:sym typeface="Calibri"/>
              </a:rPr>
              <a:t>angle </a:t>
            </a:r>
            <a:r>
              <a:rPr lang="en-US" sz="2400" dirty="0" smtClean="0">
                <a:solidFill>
                  <a:schemeClr val="lt1"/>
                </a:solidFill>
                <a:latin typeface="Calibri"/>
                <a:ea typeface="Calibri"/>
                <a:cs typeface="Calibri"/>
                <a:sym typeface="Calibri"/>
              </a:rPr>
              <a:t>≤70 </a:t>
            </a:r>
            <a:r>
              <a:rPr lang="en-US" sz="2400" dirty="0">
                <a:solidFill>
                  <a:schemeClr val="lt1"/>
                </a:solidFill>
                <a:latin typeface="Calibri"/>
                <a:ea typeface="Calibri"/>
                <a:cs typeface="Calibri"/>
                <a:sym typeface="Calibri"/>
              </a:rPr>
              <a:t>° </a:t>
            </a:r>
            <a:r>
              <a:rPr lang="en-US" sz="2400" dirty="0" smtClean="0">
                <a:solidFill>
                  <a:schemeClr val="lt1"/>
                </a:solidFill>
                <a:latin typeface="Calibri"/>
                <a:ea typeface="Calibri"/>
                <a:cs typeface="Calibri"/>
                <a:sym typeface="Calibri"/>
              </a:rPr>
              <a:t>were considered as per stated requirements.</a:t>
            </a: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92264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46038"/>
            <a:ext cx="8229600" cy="1143000"/>
          </a:xfrm>
          <a:prstGeom prst="rect">
            <a:avLst/>
          </a:prstGeom>
        </p:spPr>
        <p:txBody>
          <a:bodyPr lIns="91425" tIns="91425" rIns="91425" bIns="91425" anchor="ctr" anchorCtr="0">
            <a:noAutofit/>
          </a:bodyPr>
          <a:lstStyle/>
          <a:p>
            <a:pPr lvl="0" rtl="0">
              <a:spcBef>
                <a:spcPts val="0"/>
              </a:spcBef>
              <a:buNone/>
            </a:pPr>
            <a:r>
              <a:rPr lang="en-US" dirty="0"/>
              <a:t>Performance </a:t>
            </a:r>
            <a:r>
              <a:rPr lang="en-US" dirty="0" smtClean="0"/>
              <a:t>Issue </a:t>
            </a:r>
            <a:r>
              <a:rPr lang="en-US" dirty="0"/>
              <a:t>Identified</a:t>
            </a:r>
          </a:p>
        </p:txBody>
      </p:sp>
      <p:sp>
        <p:nvSpPr>
          <p:cNvPr id="159" name="Shape 159"/>
          <p:cNvSpPr txBox="1">
            <a:spLocks noGrp="1"/>
          </p:cNvSpPr>
          <p:nvPr>
            <p:ph type="body" idx="1"/>
          </p:nvPr>
        </p:nvSpPr>
        <p:spPr>
          <a:xfrm>
            <a:off x="356250" y="1096950"/>
            <a:ext cx="8530200" cy="2856600"/>
          </a:xfrm>
          <a:prstGeom prst="rect">
            <a:avLst/>
          </a:prstGeom>
        </p:spPr>
        <p:txBody>
          <a:bodyPr lIns="91425" tIns="91425" rIns="91425" bIns="91425" anchor="t" anchorCtr="0">
            <a:noAutofit/>
          </a:bodyPr>
          <a:lstStyle/>
          <a:p>
            <a:pPr marL="457200" lvl="0" indent="-228600" rtl="0">
              <a:spcBef>
                <a:spcPts val="0"/>
              </a:spcBef>
              <a:buClr>
                <a:srgbClr val="FFFFFF"/>
              </a:buClr>
            </a:pPr>
            <a:r>
              <a:rPr lang="en-US" sz="2400" dirty="0" smtClean="0">
                <a:solidFill>
                  <a:srgbClr val="FFFFFF"/>
                </a:solidFill>
              </a:rPr>
              <a:t>False </a:t>
            </a:r>
            <a:r>
              <a:rPr lang="en-US" sz="2400" dirty="0">
                <a:solidFill>
                  <a:srgbClr val="FFFFFF"/>
                </a:solidFill>
              </a:rPr>
              <a:t>rain in high </a:t>
            </a:r>
            <a:r>
              <a:rPr lang="en-US" sz="2400" dirty="0" smtClean="0">
                <a:solidFill>
                  <a:srgbClr val="FFFFFF"/>
                </a:solidFill>
              </a:rPr>
              <a:t>latitudes during cool season due to WV band differences between SEVIRI and ABI (and limb cooling)</a:t>
            </a:r>
            <a:endParaRPr lang="en-US" sz="2400" dirty="0">
              <a:solidFill>
                <a:srgbClr val="FFFFFF"/>
              </a:solidFill>
            </a:endParaRPr>
          </a:p>
          <a:p>
            <a:pPr marL="914400" lvl="1" indent="-381000" rtl="0">
              <a:spcBef>
                <a:spcPts val="0"/>
              </a:spcBef>
              <a:buClr>
                <a:srgbClr val="FFFFFF"/>
              </a:buClr>
              <a:buSzPct val="100000"/>
            </a:pPr>
            <a:r>
              <a:rPr lang="en-US" sz="2000" dirty="0">
                <a:solidFill>
                  <a:srgbClr val="FFFFFF"/>
                </a:solidFill>
              </a:rPr>
              <a:t>Some evidence </a:t>
            </a:r>
            <a:r>
              <a:rPr lang="en-US" sz="2000" dirty="0" smtClean="0">
                <a:solidFill>
                  <a:srgbClr val="FFFFFF"/>
                </a:solidFill>
              </a:rPr>
              <a:t>of this (due to limb cooling) in  in SEVIRI during </a:t>
            </a:r>
            <a:r>
              <a:rPr lang="en-US" sz="2000" dirty="0">
                <a:solidFill>
                  <a:srgbClr val="FFFFFF"/>
                </a:solidFill>
              </a:rPr>
              <a:t>v5 algorithm evaluation over Western Europe--did not meet spec when validated against NIMROD radar </a:t>
            </a:r>
            <a:r>
              <a:rPr lang="en-US" sz="2000" dirty="0" smtClean="0">
                <a:solidFill>
                  <a:srgbClr val="FFFFFF"/>
                </a:solidFill>
              </a:rPr>
              <a:t>but </a:t>
            </a:r>
            <a:r>
              <a:rPr lang="en-US" sz="2000" dirty="0">
                <a:solidFill>
                  <a:srgbClr val="FFFFFF"/>
                </a:solidFill>
              </a:rPr>
              <a:t>met </a:t>
            </a:r>
            <a:r>
              <a:rPr lang="en-US" sz="2000" dirty="0" smtClean="0">
                <a:solidFill>
                  <a:srgbClr val="FFFFFF"/>
                </a:solidFill>
              </a:rPr>
              <a:t>spec comfortably </a:t>
            </a:r>
            <a:r>
              <a:rPr lang="en-US" sz="2000" dirty="0">
                <a:solidFill>
                  <a:srgbClr val="FFFFFF"/>
                </a:solidFill>
              </a:rPr>
              <a:t>vs. TRMM)</a:t>
            </a:r>
          </a:p>
          <a:p>
            <a:pPr marL="914400" lvl="1" indent="-381000" rtl="0">
              <a:spcBef>
                <a:spcPts val="0"/>
              </a:spcBef>
              <a:buClr>
                <a:srgbClr val="FFFFFF"/>
              </a:buClr>
              <a:buSzPct val="100000"/>
            </a:pPr>
            <a:r>
              <a:rPr lang="en-US" sz="2000" dirty="0">
                <a:solidFill>
                  <a:srgbClr val="FFFFFF"/>
                </a:solidFill>
              </a:rPr>
              <a:t>However, magnitude is much greater for GOES-16 than for the original SEVIRI v5 validation  vs. </a:t>
            </a:r>
            <a:r>
              <a:rPr lang="en-US" sz="2000" dirty="0" smtClean="0">
                <a:solidFill>
                  <a:srgbClr val="FFFFFF"/>
                </a:solidFill>
              </a:rPr>
              <a:t>NIMROD—apparent cause is difference in WV passbands between SEVIRI and ABI</a:t>
            </a:r>
            <a:endParaRPr lang="en-US" sz="2000" dirty="0">
              <a:solidFill>
                <a:srgbClr val="FFFFFF"/>
              </a:solidFill>
            </a:endParaRPr>
          </a:p>
        </p:txBody>
      </p:sp>
      <p:sp>
        <p:nvSpPr>
          <p:cNvPr id="160" name="Shape 160"/>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11</a:t>
            </a:fld>
            <a:endParaRPr lang="en-US"/>
          </a:p>
        </p:txBody>
      </p:sp>
      <p:pic>
        <p:nvPicPr>
          <p:cNvPr id="161" name="Shape 161"/>
          <p:cNvPicPr preferRelativeResize="0">
            <a:picLocks noChangeAspect="1"/>
          </p:cNvPicPr>
          <p:nvPr/>
        </p:nvPicPr>
        <p:blipFill rotWithShape="1">
          <a:blip r:embed="rId3">
            <a:alphaModFix/>
          </a:blip>
          <a:srcRect l="-1680" r="1680" b="15404"/>
          <a:stretch/>
        </p:blipFill>
        <p:spPr>
          <a:xfrm>
            <a:off x="2214625" y="3869405"/>
            <a:ext cx="4572000" cy="2988595"/>
          </a:xfrm>
          <a:prstGeom prst="rect">
            <a:avLst/>
          </a:prstGeom>
          <a:noFill/>
          <a:ln>
            <a:noFill/>
          </a:ln>
        </p:spPr>
      </p:pic>
    </p:spTree>
    <p:extLst>
      <p:ext uri="{BB962C8B-B14F-4D97-AF65-F5344CB8AC3E}">
        <p14:creationId xmlns:p14="http://schemas.microsoft.com/office/powerpoint/2010/main" val="1083439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46038"/>
            <a:ext cx="8229600" cy="1143000"/>
          </a:xfrm>
          <a:prstGeom prst="rect">
            <a:avLst/>
          </a:prstGeom>
        </p:spPr>
        <p:txBody>
          <a:bodyPr lIns="91425" tIns="91425" rIns="91425" bIns="91425" anchor="ctr" anchorCtr="0">
            <a:noAutofit/>
          </a:bodyPr>
          <a:lstStyle/>
          <a:p>
            <a:pPr lvl="0" rtl="0">
              <a:spcBef>
                <a:spcPts val="0"/>
              </a:spcBef>
              <a:buNone/>
            </a:pPr>
            <a:r>
              <a:rPr lang="en-US" dirty="0"/>
              <a:t>Performance </a:t>
            </a:r>
            <a:r>
              <a:rPr lang="en-US" dirty="0" smtClean="0"/>
              <a:t>Issue Addressed</a:t>
            </a:r>
            <a:endParaRPr lang="en-US" dirty="0"/>
          </a:p>
        </p:txBody>
      </p:sp>
      <p:sp>
        <p:nvSpPr>
          <p:cNvPr id="159" name="Shape 159"/>
          <p:cNvSpPr txBox="1">
            <a:spLocks noGrp="1"/>
          </p:cNvSpPr>
          <p:nvPr>
            <p:ph type="body" idx="1"/>
          </p:nvPr>
        </p:nvSpPr>
        <p:spPr>
          <a:xfrm>
            <a:off x="356250" y="1096950"/>
            <a:ext cx="8530200" cy="1608150"/>
          </a:xfrm>
          <a:prstGeom prst="rect">
            <a:avLst/>
          </a:prstGeom>
        </p:spPr>
        <p:txBody>
          <a:bodyPr lIns="91425" tIns="91425" rIns="91425" bIns="91425" anchor="t" anchorCtr="0">
            <a:noAutofit/>
          </a:bodyPr>
          <a:lstStyle/>
          <a:p>
            <a:pPr marL="457200" lvl="0" indent="-228600" rtl="0">
              <a:spcBef>
                <a:spcPts val="0"/>
              </a:spcBef>
              <a:buClr>
                <a:srgbClr val="FFFFFF"/>
              </a:buClr>
            </a:pPr>
            <a:r>
              <a:rPr lang="en-US" sz="2400" dirty="0" smtClean="0">
                <a:solidFill>
                  <a:srgbClr val="FFFFFF"/>
                </a:solidFill>
              </a:rPr>
              <a:t>Developed and tested a new set of calibration coefficients that were based on the GOES-16 ABI WV bands</a:t>
            </a:r>
          </a:p>
          <a:p>
            <a:pPr marL="457200" lvl="0" indent="-228600" rtl="0">
              <a:spcBef>
                <a:spcPts val="0"/>
              </a:spcBef>
              <a:buClr>
                <a:srgbClr val="FFFFFF"/>
              </a:buClr>
            </a:pPr>
            <a:r>
              <a:rPr lang="en-US" sz="2400" dirty="0" smtClean="0">
                <a:solidFill>
                  <a:srgbClr val="FFFFFF"/>
                </a:solidFill>
              </a:rPr>
              <a:t>Largely e</a:t>
            </a:r>
            <a:r>
              <a:rPr lang="en-US" sz="2400" dirty="0" smtClean="0">
                <a:solidFill>
                  <a:srgbClr val="FFFFFF"/>
                </a:solidFill>
              </a:rPr>
              <a:t>liminated </a:t>
            </a:r>
            <a:r>
              <a:rPr lang="en-US" sz="2400" dirty="0" smtClean="0">
                <a:solidFill>
                  <a:srgbClr val="FFFFFF"/>
                </a:solidFill>
              </a:rPr>
              <a:t>high-latitude false </a:t>
            </a:r>
            <a:r>
              <a:rPr lang="en-US" sz="2400" dirty="0" smtClean="0">
                <a:solidFill>
                  <a:srgbClr val="FFFFFF"/>
                </a:solidFill>
              </a:rPr>
              <a:t>rainfall.</a:t>
            </a:r>
            <a:endParaRPr lang="en-US" sz="2000" dirty="0">
              <a:solidFill>
                <a:srgbClr val="FFFFFF"/>
              </a:solidFill>
            </a:endParaRPr>
          </a:p>
        </p:txBody>
      </p:sp>
      <p:sp>
        <p:nvSpPr>
          <p:cNvPr id="160" name="Shape 160"/>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12</a:t>
            </a:fld>
            <a:endParaRPr lang="en-US"/>
          </a:p>
        </p:txBody>
      </p:sp>
      <p:pic>
        <p:nvPicPr>
          <p:cNvPr id="161" name="Shape 161"/>
          <p:cNvPicPr preferRelativeResize="0">
            <a:picLocks noChangeAspect="1"/>
          </p:cNvPicPr>
          <p:nvPr/>
        </p:nvPicPr>
        <p:blipFill rotWithShape="1">
          <a:blip r:embed="rId3">
            <a:alphaModFix/>
          </a:blip>
          <a:srcRect l="-1680" r="1680" b="15404"/>
          <a:stretch/>
        </p:blipFill>
        <p:spPr>
          <a:xfrm>
            <a:off x="0" y="3220075"/>
            <a:ext cx="4572000" cy="2988595"/>
          </a:xfrm>
          <a:prstGeom prst="rect">
            <a:avLst/>
          </a:prstGeom>
          <a:noFill/>
          <a:ln>
            <a:no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5365"/>
          <a:stretch/>
        </p:blipFill>
        <p:spPr>
          <a:xfrm>
            <a:off x="4572000" y="3220076"/>
            <a:ext cx="4572000" cy="2990078"/>
          </a:xfrm>
          <a:prstGeom prst="rect">
            <a:avLst/>
          </a:prstGeom>
        </p:spPr>
      </p:pic>
      <p:sp>
        <p:nvSpPr>
          <p:cNvPr id="3" name="TextBox 2"/>
          <p:cNvSpPr txBox="1"/>
          <p:nvPr/>
        </p:nvSpPr>
        <p:spPr>
          <a:xfrm>
            <a:off x="0" y="2849259"/>
            <a:ext cx="4557271" cy="369332"/>
          </a:xfrm>
          <a:prstGeom prst="rect">
            <a:avLst/>
          </a:prstGeom>
          <a:noFill/>
        </p:spPr>
        <p:txBody>
          <a:bodyPr wrap="square" rtlCol="0">
            <a:spAutoFit/>
          </a:bodyPr>
          <a:lstStyle/>
          <a:p>
            <a:pPr algn="ctr"/>
            <a:r>
              <a:rPr lang="en-US" sz="1800" b="1" dirty="0" smtClean="0">
                <a:solidFill>
                  <a:schemeClr val="bg1"/>
                </a:solidFill>
              </a:rPr>
              <a:t>Original Coefficients</a:t>
            </a:r>
            <a:endParaRPr lang="en-US" sz="1800" b="1" dirty="0">
              <a:solidFill>
                <a:schemeClr val="bg1"/>
              </a:solidFill>
            </a:endParaRPr>
          </a:p>
        </p:txBody>
      </p:sp>
      <p:sp>
        <p:nvSpPr>
          <p:cNvPr id="8" name="TextBox 7"/>
          <p:cNvSpPr txBox="1"/>
          <p:nvPr/>
        </p:nvSpPr>
        <p:spPr>
          <a:xfrm>
            <a:off x="4572000" y="2851951"/>
            <a:ext cx="4557271" cy="369332"/>
          </a:xfrm>
          <a:prstGeom prst="rect">
            <a:avLst/>
          </a:prstGeom>
          <a:noFill/>
        </p:spPr>
        <p:txBody>
          <a:bodyPr wrap="square" rtlCol="0">
            <a:spAutoFit/>
          </a:bodyPr>
          <a:lstStyle/>
          <a:p>
            <a:pPr algn="ctr"/>
            <a:r>
              <a:rPr lang="en-US" sz="1800" b="1" dirty="0" smtClean="0">
                <a:solidFill>
                  <a:schemeClr val="bg1"/>
                </a:solidFill>
              </a:rPr>
              <a:t>New Coefficients</a:t>
            </a:r>
            <a:endParaRPr lang="en-US" sz="1800" b="1" dirty="0">
              <a:solidFill>
                <a:schemeClr val="bg1"/>
              </a:solidFill>
            </a:endParaRPr>
          </a:p>
        </p:txBody>
      </p:sp>
      <p:sp>
        <p:nvSpPr>
          <p:cNvPr id="4" name="Rectangle 3"/>
          <p:cNvSpPr/>
          <p:nvPr/>
        </p:nvSpPr>
        <p:spPr>
          <a:xfrm>
            <a:off x="3896975" y="3275112"/>
            <a:ext cx="1350050" cy="307777"/>
          </a:xfrm>
          <a:prstGeom prst="rect">
            <a:avLst/>
          </a:prstGeom>
        </p:spPr>
        <p:txBody>
          <a:bodyPr wrap="none">
            <a:spAutoFit/>
          </a:bodyPr>
          <a:lstStyle/>
          <a:p>
            <a:r>
              <a:rPr lang="en-US" dirty="0"/>
              <a:t>con.V5y.Q3.ctl</a:t>
            </a:r>
          </a:p>
        </p:txBody>
      </p:sp>
    </p:spTree>
    <p:extLst>
      <p:ext uri="{BB962C8B-B14F-4D97-AF65-F5344CB8AC3E}">
        <p14:creationId xmlns:p14="http://schemas.microsoft.com/office/powerpoint/2010/main" val="1176030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dirty="0" smtClean="0">
                <a:solidFill>
                  <a:schemeClr val="lt1"/>
                </a:solidFill>
                <a:latin typeface="Calibri"/>
                <a:ea typeface="Calibri"/>
                <a:cs typeface="Calibri"/>
                <a:sym typeface="Calibri"/>
              </a:rPr>
              <a:t>Validation Results for Updated Coefficients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13</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179925" y="5599610"/>
            <a:ext cx="8419800" cy="574267"/>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for 1 </a:t>
            </a:r>
            <a:r>
              <a:rPr lang="en-US" sz="2400" dirty="0">
                <a:solidFill>
                  <a:schemeClr val="lt1"/>
                </a:solidFill>
                <a:latin typeface="Calibri"/>
                <a:ea typeface="Calibri"/>
                <a:cs typeface="Calibri"/>
                <a:sym typeface="Calibri"/>
              </a:rPr>
              <a:t>March </a:t>
            </a:r>
            <a:r>
              <a:rPr lang="en-US" sz="2400" dirty="0" smtClean="0">
                <a:solidFill>
                  <a:schemeClr val="lt1"/>
                </a:solidFill>
                <a:latin typeface="Calibri"/>
                <a:ea typeface="Calibri"/>
                <a:cs typeface="Calibri"/>
                <a:sym typeface="Calibri"/>
              </a:rPr>
              <a:t>– 30 August 2017</a:t>
            </a:r>
            <a:r>
              <a:rPr lang="en-US" sz="2400" dirty="0">
                <a:solidFill>
                  <a:schemeClr val="lt1"/>
                </a:solidFill>
                <a:latin typeface="Calibri"/>
                <a:ea typeface="Calibri"/>
                <a:cs typeface="Calibri"/>
                <a:sym typeface="Calibri"/>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3337" b="5072"/>
          <a:stretch/>
        </p:blipFill>
        <p:spPr>
          <a:xfrm>
            <a:off x="7363" y="2368730"/>
            <a:ext cx="4572000" cy="2882537"/>
          </a:xfrm>
          <a:prstGeom prst="rect">
            <a:avLst/>
          </a:prstGeom>
        </p:spPr>
      </p:pic>
      <p:sp>
        <p:nvSpPr>
          <p:cNvPr id="10" name="TextBox 9"/>
          <p:cNvSpPr txBox="1"/>
          <p:nvPr/>
        </p:nvSpPr>
        <p:spPr>
          <a:xfrm>
            <a:off x="22092" y="1999398"/>
            <a:ext cx="4557271" cy="369332"/>
          </a:xfrm>
          <a:prstGeom prst="rect">
            <a:avLst/>
          </a:prstGeom>
          <a:noFill/>
        </p:spPr>
        <p:txBody>
          <a:bodyPr wrap="square" rtlCol="0">
            <a:spAutoFit/>
          </a:bodyPr>
          <a:lstStyle/>
          <a:p>
            <a:pPr algn="ctr"/>
            <a:r>
              <a:rPr lang="en-US" sz="1800" b="1" dirty="0" smtClean="0">
                <a:solidFill>
                  <a:schemeClr val="bg1"/>
                </a:solidFill>
              </a:rPr>
              <a:t>Original Coefficients</a:t>
            </a:r>
            <a:endParaRPr lang="en-US" sz="1800" b="1" dirty="0">
              <a:solidFill>
                <a:schemeClr val="bg1"/>
              </a:solidFil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3515" b="5141"/>
          <a:stretch/>
        </p:blipFill>
        <p:spPr>
          <a:xfrm>
            <a:off x="4594092" y="2369976"/>
            <a:ext cx="4572000" cy="2873828"/>
          </a:xfrm>
          <a:prstGeom prst="rect">
            <a:avLst/>
          </a:prstGeom>
        </p:spPr>
      </p:pic>
      <p:sp>
        <p:nvSpPr>
          <p:cNvPr id="8" name="TextBox 7"/>
          <p:cNvSpPr txBox="1"/>
          <p:nvPr/>
        </p:nvSpPr>
        <p:spPr>
          <a:xfrm>
            <a:off x="4586729" y="1999398"/>
            <a:ext cx="4557271" cy="369332"/>
          </a:xfrm>
          <a:prstGeom prst="rect">
            <a:avLst/>
          </a:prstGeom>
          <a:noFill/>
        </p:spPr>
        <p:txBody>
          <a:bodyPr wrap="square" rtlCol="0">
            <a:spAutoFit/>
          </a:bodyPr>
          <a:lstStyle/>
          <a:p>
            <a:pPr algn="ctr"/>
            <a:r>
              <a:rPr lang="en-US" sz="1800" b="1" dirty="0" smtClean="0">
                <a:solidFill>
                  <a:schemeClr val="bg1"/>
                </a:solidFill>
              </a:rPr>
              <a:t>Updated Coefficients</a:t>
            </a:r>
            <a:endParaRPr lang="en-US" sz="1800" b="1" dirty="0">
              <a:solidFill>
                <a:schemeClr val="bg1"/>
              </a:solidFill>
            </a:endParaRPr>
          </a:p>
        </p:txBody>
      </p:sp>
      <p:sp>
        <p:nvSpPr>
          <p:cNvPr id="4" name="Oval 3"/>
          <p:cNvSpPr/>
          <p:nvPr/>
        </p:nvSpPr>
        <p:spPr>
          <a:xfrm>
            <a:off x="123094" y="3082255"/>
            <a:ext cx="585185" cy="317240"/>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449360" y="3082255"/>
            <a:ext cx="585185" cy="317240"/>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79925" y="3599836"/>
            <a:ext cx="528354" cy="513183"/>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2449360" y="3599837"/>
            <a:ext cx="585185" cy="513183"/>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765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dirty="0" smtClean="0">
                <a:solidFill>
                  <a:schemeClr val="lt1"/>
                </a:solidFill>
                <a:latin typeface="Calibri"/>
                <a:ea typeface="Calibri"/>
                <a:cs typeface="Calibri"/>
                <a:sym typeface="Calibri"/>
              </a:rPr>
              <a:t>Validation Results for Updated Coefficients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14</a:t>
            </a:fld>
            <a:endParaRPr lang="en-US" sz="1200" b="0" i="0" u="none" strike="noStrike" cap="none">
              <a:solidFill>
                <a:schemeClr val="lt1"/>
              </a:solidFill>
              <a:latin typeface="Calibri"/>
              <a:ea typeface="Calibri"/>
              <a:cs typeface="Calibri"/>
              <a:sym typeface="Calibri"/>
            </a:endParaRPr>
          </a:p>
        </p:txBody>
      </p:sp>
      <p:graphicFrame>
        <p:nvGraphicFramePr>
          <p:cNvPr id="6" name="Shape 141"/>
          <p:cNvGraphicFramePr/>
          <p:nvPr>
            <p:extLst>
              <p:ext uri="{D42A27DB-BD31-4B8C-83A1-F6EECF244321}">
                <p14:modId xmlns:p14="http://schemas.microsoft.com/office/powerpoint/2010/main" val="549138071"/>
              </p:ext>
            </p:extLst>
          </p:nvPr>
        </p:nvGraphicFramePr>
        <p:xfrm>
          <a:off x="76200" y="1867900"/>
          <a:ext cx="9067801" cy="2560200"/>
        </p:xfrm>
        <a:graphic>
          <a:graphicData uri="http://schemas.openxmlformats.org/drawingml/2006/table">
            <a:tbl>
              <a:tblPr>
                <a:noFill/>
              </a:tblPr>
              <a:tblGrid>
                <a:gridCol w="1730829"/>
                <a:gridCol w="1861860"/>
                <a:gridCol w="1395480"/>
                <a:gridCol w="1347720"/>
                <a:gridCol w="1360311"/>
                <a:gridCol w="1371601"/>
              </a:tblGrid>
              <a:tr h="320025">
                <a:tc rowSpan="2">
                  <a:txBody>
                    <a:bodyPr/>
                    <a:lstStyle/>
                    <a:p>
                      <a:pPr lvl="0">
                        <a:spcBef>
                          <a:spcPts val="0"/>
                        </a:spcBef>
                        <a:buNone/>
                      </a:pPr>
                      <a:r>
                        <a:rPr lang="en-US" sz="3000" dirty="0" smtClean="0">
                          <a:solidFill>
                            <a:schemeClr val="tx1"/>
                          </a:solidFill>
                        </a:rPr>
                        <a:t>(mm/h)</a:t>
                      </a:r>
                      <a:endParaRPr sz="3000" dirty="0">
                        <a:solidFill>
                          <a:schemeClr val="tx1"/>
                        </a:solidFill>
                      </a:endParaRPr>
                    </a:p>
                  </a:txBody>
                  <a:tcPr marL="91425" marR="91425" marT="91425" marB="91425">
                    <a:solidFill>
                      <a:schemeClr val="bg1"/>
                    </a:solidFill>
                  </a:tcPr>
                </a:tc>
                <a:tc rowSpan="2">
                  <a:txBody>
                    <a:bodyPr/>
                    <a:lstStyle/>
                    <a:p>
                      <a:pPr lvl="0" algn="ctr" rtl="0">
                        <a:spcBef>
                          <a:spcPts val="0"/>
                        </a:spcBef>
                        <a:buNone/>
                      </a:pPr>
                      <a:r>
                        <a:rPr lang="en-US" sz="3000" b="1" dirty="0">
                          <a:solidFill>
                            <a:schemeClr val="tx1"/>
                          </a:solidFill>
                        </a:rPr>
                        <a:t>Spec</a:t>
                      </a:r>
                    </a:p>
                  </a:txBody>
                  <a:tcPr marL="91425" marR="91425" marT="91425" marB="91425">
                    <a:solidFill>
                      <a:schemeClr val="bg1"/>
                    </a:solidFill>
                  </a:tcPr>
                </a:tc>
                <a:tc gridSpan="2">
                  <a:txBody>
                    <a:bodyPr/>
                    <a:lstStyle/>
                    <a:p>
                      <a:pPr lvl="0" algn="ctr" rtl="0">
                        <a:spcBef>
                          <a:spcPts val="0"/>
                        </a:spcBef>
                        <a:buNone/>
                      </a:pPr>
                      <a:r>
                        <a:rPr lang="en-US" sz="3000" b="1" dirty="0" smtClean="0">
                          <a:solidFill>
                            <a:schemeClr val="tx1"/>
                          </a:solidFill>
                        </a:rPr>
                        <a:t>Vs. MRMS</a:t>
                      </a:r>
                      <a:endParaRPr lang="en-US" sz="3000" b="1" dirty="0">
                        <a:solidFill>
                          <a:schemeClr val="tx1"/>
                        </a:solidFill>
                      </a:endParaRPr>
                    </a:p>
                  </a:txBody>
                  <a:tcPr marL="91425" marR="91425" marT="91425" marB="91425">
                    <a:solidFill>
                      <a:schemeClr val="bg1"/>
                    </a:solidFill>
                  </a:tcPr>
                </a:tc>
                <a:tc hMerge="1">
                  <a:txBody>
                    <a:bodyPr/>
                    <a:lstStyle/>
                    <a:p>
                      <a:pPr lvl="0" algn="ctr" rtl="0">
                        <a:spcBef>
                          <a:spcPts val="0"/>
                        </a:spcBef>
                        <a:buNone/>
                      </a:pPr>
                      <a:endParaRPr lang="en-US" sz="3000" b="1" dirty="0">
                        <a:solidFill>
                          <a:srgbClr val="FFFFFF"/>
                        </a:solidFill>
                      </a:endParaRPr>
                    </a:p>
                  </a:txBody>
                  <a:tcPr marL="91425" marR="91425" marT="91425" marB="91425"/>
                </a:tc>
                <a:tc gridSpan="2">
                  <a:txBody>
                    <a:bodyPr/>
                    <a:lstStyle/>
                    <a:p>
                      <a:pPr lvl="0" algn="ctr" rtl="0">
                        <a:spcBef>
                          <a:spcPts val="0"/>
                        </a:spcBef>
                        <a:buNone/>
                      </a:pPr>
                      <a:r>
                        <a:rPr lang="en-US" sz="3000" b="1" dirty="0" smtClean="0">
                          <a:solidFill>
                            <a:schemeClr val="tx1"/>
                          </a:solidFill>
                        </a:rPr>
                        <a:t>Vs.</a:t>
                      </a:r>
                      <a:r>
                        <a:rPr lang="en-US" sz="3000" b="1" baseline="0" dirty="0" smtClean="0">
                          <a:solidFill>
                            <a:schemeClr val="tx1"/>
                          </a:solidFill>
                        </a:rPr>
                        <a:t> DPR</a:t>
                      </a:r>
                      <a:endParaRPr lang="en-US" sz="3000" b="1" dirty="0">
                        <a:solidFill>
                          <a:schemeClr val="tx1"/>
                        </a:solidFill>
                      </a:endParaRPr>
                    </a:p>
                  </a:txBody>
                  <a:tcPr marL="91425" marR="91425" marT="91425" marB="91425">
                    <a:solidFill>
                      <a:schemeClr val="bg1"/>
                    </a:solidFill>
                  </a:tcPr>
                </a:tc>
                <a:tc hMerge="1">
                  <a:txBody>
                    <a:bodyPr/>
                    <a:lstStyle/>
                    <a:p>
                      <a:pPr lvl="0" algn="ctr" rtl="0">
                        <a:spcBef>
                          <a:spcPts val="0"/>
                        </a:spcBef>
                        <a:buNone/>
                      </a:pPr>
                      <a:endParaRPr lang="en-US" sz="3000" b="1" dirty="0">
                        <a:solidFill>
                          <a:srgbClr val="FFFFFF"/>
                        </a:solidFill>
                      </a:endParaRPr>
                    </a:p>
                  </a:txBody>
                  <a:tcPr marL="91425" marR="91425" marT="91425" marB="91425"/>
                </a:tc>
              </a:tr>
              <a:tr h="320025">
                <a:tc vMerge="1">
                  <a:txBody>
                    <a:bodyPr/>
                    <a:lstStyle/>
                    <a:p>
                      <a:endParaRPr lang="en-US"/>
                    </a:p>
                  </a:txBody>
                  <a:tcPr/>
                </a:tc>
                <a:tc vMerge="1">
                  <a:txBody>
                    <a:bodyPr/>
                    <a:lstStyle/>
                    <a:p>
                      <a:endParaRPr lang="en-US"/>
                    </a:p>
                  </a:txBody>
                  <a:tcPr/>
                </a:tc>
                <a:tc>
                  <a:txBody>
                    <a:bodyPr/>
                    <a:lstStyle/>
                    <a:p>
                      <a:pPr lvl="0" algn="ctr" rtl="0">
                        <a:spcBef>
                          <a:spcPts val="0"/>
                        </a:spcBef>
                        <a:buNone/>
                      </a:pPr>
                      <a:r>
                        <a:rPr lang="en-US" sz="3000" b="1" dirty="0" smtClean="0">
                          <a:solidFill>
                            <a:schemeClr val="tx1"/>
                          </a:solidFill>
                        </a:rPr>
                        <a:t>Old</a:t>
                      </a:r>
                      <a:endParaRPr lang="en-US" sz="3000" b="1" dirty="0">
                        <a:solidFill>
                          <a:schemeClr val="tx1"/>
                        </a:solidFill>
                      </a:endParaRPr>
                    </a:p>
                  </a:txBody>
                  <a:tcPr marL="91425" marR="91425" marT="91425" marB="91425">
                    <a:solidFill>
                      <a:schemeClr val="bg1"/>
                    </a:solidFill>
                  </a:tcPr>
                </a:tc>
                <a:tc>
                  <a:txBody>
                    <a:bodyPr/>
                    <a:lstStyle/>
                    <a:p>
                      <a:pPr lvl="0" algn="ctr" rtl="0">
                        <a:spcBef>
                          <a:spcPts val="0"/>
                        </a:spcBef>
                        <a:buNone/>
                      </a:pPr>
                      <a:r>
                        <a:rPr lang="en-US" sz="3000" b="1" dirty="0" smtClean="0">
                          <a:solidFill>
                            <a:schemeClr val="tx1"/>
                          </a:solidFill>
                        </a:rPr>
                        <a:t>New</a:t>
                      </a:r>
                    </a:p>
                  </a:txBody>
                  <a:tcPr marL="91425" marR="91425" marT="91425" marB="91425">
                    <a:solidFill>
                      <a:schemeClr val="bg1"/>
                    </a:solidFill>
                  </a:tcPr>
                </a:tc>
                <a:tc>
                  <a:txBody>
                    <a:bodyPr/>
                    <a:lstStyle/>
                    <a:p>
                      <a:pPr lvl="0" algn="ctr" rtl="0">
                        <a:spcBef>
                          <a:spcPts val="0"/>
                        </a:spcBef>
                        <a:buNone/>
                      </a:pPr>
                      <a:r>
                        <a:rPr lang="en-US" sz="3000" b="1" dirty="0" smtClean="0">
                          <a:solidFill>
                            <a:schemeClr val="tx1"/>
                          </a:solidFill>
                        </a:rPr>
                        <a:t>Old</a:t>
                      </a:r>
                      <a:endParaRPr lang="en-US" sz="3000" b="1" dirty="0">
                        <a:solidFill>
                          <a:schemeClr val="tx1"/>
                        </a:solidFill>
                      </a:endParaRPr>
                    </a:p>
                  </a:txBody>
                  <a:tcPr marL="91425" marR="91425" marT="91425" marB="91425">
                    <a:solidFill>
                      <a:schemeClr val="bg1"/>
                    </a:solidFill>
                  </a:tcPr>
                </a:tc>
                <a:tc>
                  <a:txBody>
                    <a:bodyPr/>
                    <a:lstStyle/>
                    <a:p>
                      <a:pPr lvl="0" algn="ctr" rtl="0">
                        <a:spcBef>
                          <a:spcPts val="0"/>
                        </a:spcBef>
                        <a:buNone/>
                      </a:pPr>
                      <a:r>
                        <a:rPr lang="en-US" sz="3000" b="1" dirty="0" smtClean="0">
                          <a:solidFill>
                            <a:schemeClr val="tx1"/>
                          </a:solidFill>
                        </a:rPr>
                        <a:t>New</a:t>
                      </a:r>
                      <a:endParaRPr lang="en-US" sz="3000" b="1" dirty="0">
                        <a:solidFill>
                          <a:schemeClr val="tx1"/>
                        </a:solidFill>
                      </a:endParaRPr>
                    </a:p>
                  </a:txBody>
                  <a:tcPr marL="91425" marR="91425" marT="91425" marB="91425">
                    <a:solidFill>
                      <a:schemeClr val="bg1"/>
                    </a:solidFill>
                  </a:tcPr>
                </a:tc>
              </a:tr>
              <a:tr h="381000">
                <a:tc>
                  <a:txBody>
                    <a:bodyPr/>
                    <a:lstStyle/>
                    <a:p>
                      <a:pPr lvl="0" rtl="0">
                        <a:spcBef>
                          <a:spcPts val="0"/>
                        </a:spcBef>
                        <a:buNone/>
                      </a:pPr>
                      <a:r>
                        <a:rPr lang="en-US" sz="3000" dirty="0">
                          <a:solidFill>
                            <a:schemeClr val="tx1"/>
                          </a:solidFill>
                        </a:rPr>
                        <a:t>Accuracy</a:t>
                      </a:r>
                    </a:p>
                  </a:txBody>
                  <a:tcPr marL="91425" marR="91425" marT="91425" marB="91425">
                    <a:solidFill>
                      <a:schemeClr val="bg1"/>
                    </a:solidFill>
                  </a:tcPr>
                </a:tc>
                <a:tc>
                  <a:txBody>
                    <a:bodyPr/>
                    <a:lstStyle/>
                    <a:p>
                      <a:pPr lvl="0" algn="ctr" rtl="0">
                        <a:spcBef>
                          <a:spcPts val="0"/>
                        </a:spcBef>
                        <a:buNone/>
                      </a:pPr>
                      <a:r>
                        <a:rPr lang="en-US" sz="3000">
                          <a:solidFill>
                            <a:schemeClr val="tx1"/>
                          </a:solidFill>
                        </a:rPr>
                        <a:t>6.00</a:t>
                      </a: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6.53</a:t>
                      </a:r>
                      <a:endParaRPr lang="en-US" sz="3000" dirty="0">
                        <a:solidFill>
                          <a:srgbClr val="FF000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00B050"/>
                          </a:solidFill>
                        </a:rPr>
                        <a:t>3.87</a:t>
                      </a:r>
                      <a:endParaRPr lang="en-US" sz="3000" dirty="0">
                        <a:solidFill>
                          <a:srgbClr val="00B05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7.60</a:t>
                      </a:r>
                      <a:endParaRPr lang="en-US" sz="3000" dirty="0">
                        <a:solidFill>
                          <a:srgbClr val="FF000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009900"/>
                          </a:solidFill>
                        </a:rPr>
                        <a:t>5.11</a:t>
                      </a:r>
                      <a:endParaRPr lang="en-US" sz="3000" dirty="0">
                        <a:solidFill>
                          <a:srgbClr val="009900"/>
                        </a:solidFill>
                      </a:endParaRPr>
                    </a:p>
                  </a:txBody>
                  <a:tcPr marL="91425" marR="91425" marT="91425" marB="91425">
                    <a:solidFill>
                      <a:schemeClr val="bg1"/>
                    </a:solidFill>
                  </a:tcPr>
                </a:tc>
              </a:tr>
              <a:tr h="381000">
                <a:tc>
                  <a:txBody>
                    <a:bodyPr/>
                    <a:lstStyle/>
                    <a:p>
                      <a:pPr lvl="0" rtl="0">
                        <a:spcBef>
                          <a:spcPts val="0"/>
                        </a:spcBef>
                        <a:buNone/>
                      </a:pPr>
                      <a:r>
                        <a:rPr lang="en-US" sz="3000">
                          <a:solidFill>
                            <a:schemeClr val="tx1"/>
                          </a:solidFill>
                        </a:rPr>
                        <a:t>Precision</a:t>
                      </a:r>
                    </a:p>
                  </a:txBody>
                  <a:tcPr marL="91425" marR="91425" marT="91425" marB="91425">
                    <a:solidFill>
                      <a:schemeClr val="bg1"/>
                    </a:solidFill>
                  </a:tcPr>
                </a:tc>
                <a:tc>
                  <a:txBody>
                    <a:bodyPr/>
                    <a:lstStyle/>
                    <a:p>
                      <a:pPr lvl="0" algn="ctr" rtl="0">
                        <a:spcBef>
                          <a:spcPts val="0"/>
                        </a:spcBef>
                        <a:buNone/>
                      </a:pPr>
                      <a:r>
                        <a:rPr lang="en-US" sz="3000" dirty="0">
                          <a:solidFill>
                            <a:schemeClr val="tx1"/>
                          </a:solidFill>
                        </a:rPr>
                        <a:t>9.00</a:t>
                      </a: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9.54</a:t>
                      </a:r>
                      <a:endParaRPr lang="en-US" sz="3000" dirty="0">
                        <a:solidFill>
                          <a:srgbClr val="FF000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00B050"/>
                          </a:solidFill>
                        </a:rPr>
                        <a:t>7.85</a:t>
                      </a:r>
                      <a:endParaRPr lang="en-US" sz="3000" dirty="0">
                        <a:solidFill>
                          <a:srgbClr val="00B05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9.71</a:t>
                      </a:r>
                      <a:endParaRPr lang="en-US" sz="3000" dirty="0">
                        <a:solidFill>
                          <a:srgbClr val="FF000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009900"/>
                          </a:solidFill>
                        </a:rPr>
                        <a:t>8.48</a:t>
                      </a:r>
                      <a:endParaRPr lang="en-US" sz="3000" dirty="0">
                        <a:solidFill>
                          <a:srgbClr val="009900"/>
                        </a:solidFill>
                      </a:endParaRPr>
                    </a:p>
                  </a:txBody>
                  <a:tcPr marL="91425" marR="91425" marT="91425" marB="91425">
                    <a:solidFill>
                      <a:schemeClr val="bg1"/>
                    </a:solidFill>
                  </a:tcPr>
                </a:tc>
              </a:tr>
            </a:tbl>
          </a:graphicData>
        </a:graphic>
      </p:graphicFrame>
      <p:sp>
        <p:nvSpPr>
          <p:cNvPr id="8" name="Shape 140"/>
          <p:cNvSpPr txBox="1"/>
          <p:nvPr/>
        </p:nvSpPr>
        <p:spPr>
          <a:xfrm>
            <a:off x="7892143" y="5773678"/>
            <a:ext cx="1128266" cy="400200"/>
          </a:xfrm>
          <a:prstGeom prst="rect">
            <a:avLst/>
          </a:prstGeom>
          <a:solidFill>
            <a:srgbClr val="009900"/>
          </a:solidFill>
          <a:ln>
            <a:noFill/>
          </a:ln>
        </p:spPr>
        <p:txBody>
          <a:bodyPr lIns="91425" tIns="45700" rIns="91425" bIns="45700" anchor="t" anchorCtr="0">
            <a:noAutofit/>
          </a:bodyPr>
          <a:lstStyle/>
          <a:p>
            <a:pPr marL="0" marR="0" lvl="0" indent="0" algn="ctr" rtl="0">
              <a:spcBef>
                <a:spcPts val="0"/>
              </a:spcBef>
              <a:buSzPct val="25000"/>
              <a:buNone/>
            </a:pPr>
            <a:r>
              <a:rPr lang="en-US" sz="2000" dirty="0" smtClean="0">
                <a:solidFill>
                  <a:schemeClr val="lt1"/>
                </a:solidFill>
                <a:latin typeface="Calibri"/>
                <a:ea typeface="Calibri"/>
                <a:cs typeface="Calibri"/>
                <a:sym typeface="Calibri"/>
              </a:rPr>
              <a:t>Passed</a:t>
            </a:r>
            <a:endParaRPr lang="en-US" sz="2000" dirty="0">
              <a:solidFill>
                <a:schemeClr val="lt1"/>
              </a:solidFill>
              <a:latin typeface="Calibri"/>
              <a:ea typeface="Calibri"/>
              <a:cs typeface="Calibri"/>
              <a:sym typeface="Calibri"/>
            </a:endParaRPr>
          </a:p>
        </p:txBody>
      </p:sp>
      <p:sp>
        <p:nvSpPr>
          <p:cNvPr id="9" name="Shape 142"/>
          <p:cNvSpPr txBox="1"/>
          <p:nvPr/>
        </p:nvSpPr>
        <p:spPr>
          <a:xfrm>
            <a:off x="179925" y="4528696"/>
            <a:ext cx="8419800" cy="1645182"/>
          </a:xfrm>
          <a:prstGeom prst="rect">
            <a:avLst/>
          </a:prstGeom>
          <a:noFill/>
          <a:ln>
            <a:noFill/>
          </a:ln>
        </p:spPr>
        <p:txBody>
          <a:bodyPr lIns="91425" tIns="91425" rIns="91425" bIns="91425" anchor="t" anchorCtr="0">
            <a:noAutofit/>
          </a:bodyPr>
          <a:lstStyle/>
          <a:p>
            <a:pPr marL="45720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for pixels with retrieved rain rates of 9.5-10.5 mm/h </a:t>
            </a:r>
            <a:r>
              <a:rPr lang="en-US" sz="2400" dirty="0">
                <a:solidFill>
                  <a:schemeClr val="lt1"/>
                </a:solidFill>
                <a:latin typeface="Calibri"/>
                <a:ea typeface="Calibri"/>
                <a:cs typeface="Calibri"/>
                <a:sym typeface="Calibri"/>
              </a:rPr>
              <a:t>for 1 March </a:t>
            </a:r>
            <a:r>
              <a:rPr lang="en-US" sz="2400" dirty="0" smtClean="0">
                <a:solidFill>
                  <a:schemeClr val="lt1"/>
                </a:solidFill>
                <a:latin typeface="Calibri"/>
                <a:ea typeface="Calibri"/>
                <a:cs typeface="Calibri"/>
                <a:sym typeface="Calibri"/>
              </a:rPr>
              <a:t>– 30 August 2017</a:t>
            </a:r>
            <a:r>
              <a:rPr lang="en-US" sz="2400" dirty="0">
                <a:solidFill>
                  <a:schemeClr val="lt1"/>
                </a:solidFill>
                <a:latin typeface="Calibri"/>
                <a:ea typeface="Calibri"/>
                <a:cs typeface="Calibri"/>
                <a:sym typeface="Calibri"/>
              </a:rPr>
              <a:t>. For DPR, only pixels with latitude ≤ 60° and satellite zenith angle ≤70 ° were considered as per stated requirements.</a:t>
            </a:r>
          </a:p>
          <a:p>
            <a:pPr marL="457200" lvl="0" indent="-381000">
              <a:buClr>
                <a:schemeClr val="lt1"/>
              </a:buClr>
              <a:buSzPct val="100000"/>
              <a:buFont typeface="Calibri"/>
              <a:buChar char="●"/>
            </a:pP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87619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dirty="0" smtClean="0">
                <a:solidFill>
                  <a:schemeClr val="lt1"/>
                </a:solidFill>
                <a:latin typeface="Calibri"/>
                <a:ea typeface="Calibri"/>
                <a:cs typeface="Calibri"/>
                <a:sym typeface="Calibri"/>
              </a:rPr>
              <a:t>Validation Results for Updated Coefficients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15</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140169" y="5884887"/>
            <a:ext cx="8419800" cy="836565"/>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for pixels with retrieved rain rates of 9.5-10.5 mm/h </a:t>
            </a:r>
            <a:r>
              <a:rPr lang="en-US" sz="2400" dirty="0">
                <a:solidFill>
                  <a:schemeClr val="lt1"/>
                </a:solidFill>
                <a:latin typeface="Calibri"/>
                <a:ea typeface="Calibri"/>
                <a:cs typeface="Calibri"/>
                <a:sym typeface="Calibri"/>
              </a:rPr>
              <a:t>for 1 March </a:t>
            </a:r>
            <a:r>
              <a:rPr lang="en-US" sz="2400" dirty="0" smtClean="0">
                <a:solidFill>
                  <a:schemeClr val="lt1"/>
                </a:solidFill>
                <a:latin typeface="Calibri"/>
                <a:ea typeface="Calibri"/>
                <a:cs typeface="Calibri"/>
                <a:sym typeface="Calibri"/>
              </a:rPr>
              <a:t>– 30 August 2017</a:t>
            </a:r>
            <a:r>
              <a:rPr lang="en-US" sz="2400" dirty="0">
                <a:solidFill>
                  <a:schemeClr val="lt1"/>
                </a:solidFill>
                <a:latin typeface="Calibri"/>
                <a:ea typeface="Calibri"/>
                <a:cs typeface="Calibri"/>
                <a:sym typeface="Calibri"/>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1225"/>
          <a:stretch/>
        </p:blipFill>
        <p:spPr>
          <a:xfrm>
            <a:off x="3044952" y="1920240"/>
            <a:ext cx="3044952" cy="185352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21225"/>
          <a:stretch/>
        </p:blipFill>
        <p:spPr>
          <a:xfrm>
            <a:off x="0" y="1920240"/>
            <a:ext cx="3044952" cy="1853522"/>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21225"/>
          <a:stretch/>
        </p:blipFill>
        <p:spPr>
          <a:xfrm>
            <a:off x="6089904" y="1920240"/>
            <a:ext cx="3044952" cy="1853523"/>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t="21304"/>
          <a:stretch/>
        </p:blipFill>
        <p:spPr>
          <a:xfrm>
            <a:off x="6088115" y="4127012"/>
            <a:ext cx="3044952" cy="1851644"/>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21304"/>
          <a:stretch/>
        </p:blipFill>
        <p:spPr>
          <a:xfrm>
            <a:off x="-3310" y="4127012"/>
            <a:ext cx="3044952" cy="1851644"/>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t="21304"/>
          <a:stretch/>
        </p:blipFill>
        <p:spPr>
          <a:xfrm>
            <a:off x="3041642" y="4127012"/>
            <a:ext cx="3044952" cy="1851644"/>
          </a:xfrm>
          <a:prstGeom prst="rect">
            <a:avLst/>
          </a:prstGeom>
        </p:spPr>
      </p:pic>
      <p:sp>
        <p:nvSpPr>
          <p:cNvPr id="13" name="TextBox 12"/>
          <p:cNvSpPr txBox="1"/>
          <p:nvPr/>
        </p:nvSpPr>
        <p:spPr>
          <a:xfrm>
            <a:off x="12454" y="1143000"/>
            <a:ext cx="3044952" cy="369332"/>
          </a:xfrm>
          <a:prstGeom prst="rect">
            <a:avLst/>
          </a:prstGeom>
          <a:noFill/>
        </p:spPr>
        <p:txBody>
          <a:bodyPr wrap="square" rtlCol="0">
            <a:spAutoFit/>
          </a:bodyPr>
          <a:lstStyle/>
          <a:p>
            <a:pPr algn="ctr"/>
            <a:r>
              <a:rPr lang="en-US" sz="1800" b="1" dirty="0" smtClean="0">
                <a:solidFill>
                  <a:schemeClr val="bg1"/>
                </a:solidFill>
              </a:rPr>
              <a:t>Accuracy</a:t>
            </a:r>
            <a:endParaRPr lang="en-US" sz="1800" b="1" dirty="0">
              <a:solidFill>
                <a:schemeClr val="bg1"/>
              </a:solidFill>
            </a:endParaRPr>
          </a:p>
        </p:txBody>
      </p:sp>
      <p:sp>
        <p:nvSpPr>
          <p:cNvPr id="14" name="TextBox 13"/>
          <p:cNvSpPr txBox="1"/>
          <p:nvPr/>
        </p:nvSpPr>
        <p:spPr>
          <a:xfrm>
            <a:off x="3041642" y="1143000"/>
            <a:ext cx="3044952" cy="369332"/>
          </a:xfrm>
          <a:prstGeom prst="rect">
            <a:avLst/>
          </a:prstGeom>
          <a:noFill/>
        </p:spPr>
        <p:txBody>
          <a:bodyPr wrap="square" rtlCol="0">
            <a:spAutoFit/>
          </a:bodyPr>
          <a:lstStyle/>
          <a:p>
            <a:pPr algn="ctr"/>
            <a:r>
              <a:rPr lang="en-US" sz="1800" b="1" dirty="0" smtClean="0">
                <a:solidFill>
                  <a:schemeClr val="bg1"/>
                </a:solidFill>
              </a:rPr>
              <a:t>Precision</a:t>
            </a:r>
            <a:endParaRPr lang="en-US" sz="1800" b="1" dirty="0">
              <a:solidFill>
                <a:schemeClr val="bg1"/>
              </a:solidFill>
            </a:endParaRPr>
          </a:p>
        </p:txBody>
      </p:sp>
      <p:sp>
        <p:nvSpPr>
          <p:cNvPr id="15" name="TextBox 14"/>
          <p:cNvSpPr txBox="1"/>
          <p:nvPr/>
        </p:nvSpPr>
        <p:spPr>
          <a:xfrm>
            <a:off x="6099048" y="1143000"/>
            <a:ext cx="3044952" cy="369332"/>
          </a:xfrm>
          <a:prstGeom prst="rect">
            <a:avLst/>
          </a:prstGeom>
          <a:noFill/>
        </p:spPr>
        <p:txBody>
          <a:bodyPr wrap="square" rtlCol="0">
            <a:spAutoFit/>
          </a:bodyPr>
          <a:lstStyle/>
          <a:p>
            <a:pPr algn="ctr"/>
            <a:r>
              <a:rPr lang="en-US" sz="1800" b="1" dirty="0" smtClean="0">
                <a:solidFill>
                  <a:schemeClr val="bg1"/>
                </a:solidFill>
              </a:rPr>
              <a:t>Number of Data Points</a:t>
            </a:r>
            <a:endParaRPr lang="en-US" sz="1800" b="1" dirty="0">
              <a:solidFill>
                <a:schemeClr val="bg1"/>
              </a:solidFill>
            </a:endParaRPr>
          </a:p>
        </p:txBody>
      </p:sp>
      <p:sp>
        <p:nvSpPr>
          <p:cNvPr id="16" name="TextBox 15"/>
          <p:cNvSpPr txBox="1"/>
          <p:nvPr/>
        </p:nvSpPr>
        <p:spPr>
          <a:xfrm>
            <a:off x="7624" y="3749508"/>
            <a:ext cx="9123922" cy="369332"/>
          </a:xfrm>
          <a:prstGeom prst="rect">
            <a:avLst/>
          </a:prstGeom>
          <a:noFill/>
        </p:spPr>
        <p:txBody>
          <a:bodyPr wrap="square" rtlCol="0">
            <a:spAutoFit/>
          </a:bodyPr>
          <a:lstStyle/>
          <a:p>
            <a:pPr algn="ctr"/>
            <a:r>
              <a:rPr lang="en-US" sz="1800" b="1" dirty="0" smtClean="0">
                <a:solidFill>
                  <a:schemeClr val="bg1"/>
                </a:solidFill>
              </a:rPr>
              <a:t>New Coefficients</a:t>
            </a:r>
            <a:endParaRPr lang="en-US" sz="1800" b="1" dirty="0">
              <a:solidFill>
                <a:schemeClr val="bg1"/>
              </a:solidFill>
            </a:endParaRPr>
          </a:p>
        </p:txBody>
      </p:sp>
      <p:sp>
        <p:nvSpPr>
          <p:cNvPr id="17" name="TextBox 16"/>
          <p:cNvSpPr txBox="1"/>
          <p:nvPr/>
        </p:nvSpPr>
        <p:spPr>
          <a:xfrm>
            <a:off x="25544" y="1494612"/>
            <a:ext cx="9123922" cy="369332"/>
          </a:xfrm>
          <a:prstGeom prst="rect">
            <a:avLst/>
          </a:prstGeom>
          <a:noFill/>
        </p:spPr>
        <p:txBody>
          <a:bodyPr wrap="square" rtlCol="0">
            <a:spAutoFit/>
          </a:bodyPr>
          <a:lstStyle/>
          <a:p>
            <a:pPr algn="ctr"/>
            <a:r>
              <a:rPr lang="en-US" sz="1800" b="1" dirty="0" smtClean="0">
                <a:solidFill>
                  <a:schemeClr val="bg1"/>
                </a:solidFill>
              </a:rPr>
              <a:t>Original Coefficients</a:t>
            </a:r>
            <a:endParaRPr lang="en-US" sz="1800" b="1" dirty="0">
              <a:solidFill>
                <a:schemeClr val="bg1"/>
              </a:solidFill>
            </a:endParaRPr>
          </a:p>
        </p:txBody>
      </p:sp>
    </p:spTree>
    <p:extLst>
      <p:ext uri="{BB962C8B-B14F-4D97-AF65-F5344CB8AC3E}">
        <p14:creationId xmlns:p14="http://schemas.microsoft.com/office/powerpoint/2010/main" val="200742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dirty="0" smtClean="0">
                <a:solidFill>
                  <a:schemeClr val="lt1"/>
                </a:solidFill>
                <a:latin typeface="Calibri"/>
                <a:ea typeface="Calibri"/>
                <a:cs typeface="Calibri"/>
                <a:sym typeface="Calibri"/>
              </a:rPr>
              <a:t>Validation Results for Updated Coefficients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16</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2454" y="1143000"/>
            <a:ext cx="3044952" cy="369332"/>
          </a:xfrm>
          <a:prstGeom prst="rect">
            <a:avLst/>
          </a:prstGeom>
          <a:noFill/>
        </p:spPr>
        <p:txBody>
          <a:bodyPr wrap="square" rtlCol="0">
            <a:spAutoFit/>
          </a:bodyPr>
          <a:lstStyle/>
          <a:p>
            <a:pPr algn="ctr"/>
            <a:r>
              <a:rPr lang="en-US" sz="1800" b="1" dirty="0" smtClean="0">
                <a:solidFill>
                  <a:schemeClr val="bg1"/>
                </a:solidFill>
              </a:rPr>
              <a:t>Accuracy</a:t>
            </a:r>
            <a:endParaRPr lang="en-US" sz="1800" b="1" dirty="0">
              <a:solidFill>
                <a:schemeClr val="bg1"/>
              </a:solidFill>
            </a:endParaRPr>
          </a:p>
        </p:txBody>
      </p:sp>
      <p:sp>
        <p:nvSpPr>
          <p:cNvPr id="14" name="TextBox 13"/>
          <p:cNvSpPr txBox="1"/>
          <p:nvPr/>
        </p:nvSpPr>
        <p:spPr>
          <a:xfrm>
            <a:off x="3041642" y="1143000"/>
            <a:ext cx="3044952" cy="369332"/>
          </a:xfrm>
          <a:prstGeom prst="rect">
            <a:avLst/>
          </a:prstGeom>
          <a:noFill/>
        </p:spPr>
        <p:txBody>
          <a:bodyPr wrap="square" rtlCol="0">
            <a:spAutoFit/>
          </a:bodyPr>
          <a:lstStyle/>
          <a:p>
            <a:pPr algn="ctr"/>
            <a:r>
              <a:rPr lang="en-US" sz="1800" b="1" dirty="0" smtClean="0">
                <a:solidFill>
                  <a:schemeClr val="bg1"/>
                </a:solidFill>
              </a:rPr>
              <a:t>Precision</a:t>
            </a:r>
            <a:endParaRPr lang="en-US" sz="1800" b="1" dirty="0">
              <a:solidFill>
                <a:schemeClr val="bg1"/>
              </a:solidFill>
            </a:endParaRPr>
          </a:p>
        </p:txBody>
      </p:sp>
      <p:sp>
        <p:nvSpPr>
          <p:cNvPr id="15" name="TextBox 14"/>
          <p:cNvSpPr txBox="1"/>
          <p:nvPr/>
        </p:nvSpPr>
        <p:spPr>
          <a:xfrm>
            <a:off x="6099048" y="1143000"/>
            <a:ext cx="3044952" cy="369332"/>
          </a:xfrm>
          <a:prstGeom prst="rect">
            <a:avLst/>
          </a:prstGeom>
          <a:noFill/>
        </p:spPr>
        <p:txBody>
          <a:bodyPr wrap="square" rtlCol="0">
            <a:spAutoFit/>
          </a:bodyPr>
          <a:lstStyle/>
          <a:p>
            <a:pPr algn="ctr"/>
            <a:r>
              <a:rPr lang="en-US" sz="1800" b="1" dirty="0" smtClean="0">
                <a:solidFill>
                  <a:schemeClr val="bg1"/>
                </a:solidFill>
              </a:rPr>
              <a:t>Number of Data Points</a:t>
            </a:r>
            <a:endParaRPr lang="en-US" sz="1800" b="1" dirty="0">
              <a:solidFill>
                <a:schemeClr val="bg1"/>
              </a:solidFill>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0" y="1920240"/>
            <a:ext cx="3108960" cy="4023359"/>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20240"/>
            <a:ext cx="3108960" cy="4023359"/>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040" y="1920240"/>
            <a:ext cx="3108960" cy="4023359"/>
          </a:xfrm>
          <a:prstGeom prst="rect">
            <a:avLst/>
          </a:prstGeom>
        </p:spPr>
      </p:pic>
      <p:sp>
        <p:nvSpPr>
          <p:cNvPr id="32" name="Shape 142"/>
          <p:cNvSpPr txBox="1"/>
          <p:nvPr/>
        </p:nvSpPr>
        <p:spPr>
          <a:xfrm>
            <a:off x="140169" y="5884887"/>
            <a:ext cx="8419800" cy="836565"/>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for pixels with retrieved rain rates of 9.5-10.5 mm/h </a:t>
            </a:r>
            <a:r>
              <a:rPr lang="en-US" sz="2400" dirty="0">
                <a:solidFill>
                  <a:schemeClr val="lt1"/>
                </a:solidFill>
                <a:latin typeface="Calibri"/>
                <a:ea typeface="Calibri"/>
                <a:cs typeface="Calibri"/>
                <a:sym typeface="Calibri"/>
              </a:rPr>
              <a:t>for 1 March </a:t>
            </a:r>
            <a:r>
              <a:rPr lang="en-US" sz="2400" dirty="0" smtClean="0">
                <a:solidFill>
                  <a:schemeClr val="lt1"/>
                </a:solidFill>
                <a:latin typeface="Calibri"/>
                <a:ea typeface="Calibri"/>
                <a:cs typeface="Calibri"/>
                <a:sym typeface="Calibri"/>
              </a:rPr>
              <a:t>– 30 August 2017</a:t>
            </a:r>
            <a:r>
              <a:rPr lang="en-US" sz="2400" dirty="0">
                <a:solidFill>
                  <a:schemeClr val="lt1"/>
                </a:solidFill>
                <a:latin typeface="Calibri"/>
                <a:ea typeface="Calibri"/>
                <a:cs typeface="Calibri"/>
                <a:sym typeface="Calibri"/>
              </a:rPr>
              <a:t>.</a:t>
            </a:r>
          </a:p>
        </p:txBody>
      </p:sp>
      <p:sp>
        <p:nvSpPr>
          <p:cNvPr id="33" name="TextBox 32"/>
          <p:cNvSpPr txBox="1"/>
          <p:nvPr/>
        </p:nvSpPr>
        <p:spPr>
          <a:xfrm>
            <a:off x="25544" y="1494612"/>
            <a:ext cx="9123922" cy="369332"/>
          </a:xfrm>
          <a:prstGeom prst="rect">
            <a:avLst/>
          </a:prstGeom>
          <a:noFill/>
        </p:spPr>
        <p:txBody>
          <a:bodyPr wrap="square" rtlCol="0">
            <a:spAutoFit/>
          </a:bodyPr>
          <a:lstStyle/>
          <a:p>
            <a:pPr algn="ctr"/>
            <a:r>
              <a:rPr lang="en-US" sz="1800" b="1" dirty="0" smtClean="0">
                <a:solidFill>
                  <a:schemeClr val="bg1"/>
                </a:solidFill>
              </a:rPr>
              <a:t>Original Coefficients</a:t>
            </a:r>
            <a:endParaRPr lang="en-US" sz="1800" b="1" dirty="0">
              <a:solidFill>
                <a:schemeClr val="bg1"/>
              </a:solidFill>
            </a:endParaRPr>
          </a:p>
        </p:txBody>
      </p:sp>
    </p:spTree>
    <p:extLst>
      <p:ext uri="{BB962C8B-B14F-4D97-AF65-F5344CB8AC3E}">
        <p14:creationId xmlns:p14="http://schemas.microsoft.com/office/powerpoint/2010/main" val="1507690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dirty="0" smtClean="0">
                <a:solidFill>
                  <a:schemeClr val="lt1"/>
                </a:solidFill>
                <a:latin typeface="Calibri"/>
                <a:ea typeface="Calibri"/>
                <a:cs typeface="Calibri"/>
                <a:sym typeface="Calibri"/>
              </a:rPr>
              <a:t>Validation Results for Updated Coefficients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17</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2454" y="1143000"/>
            <a:ext cx="3044952" cy="369332"/>
          </a:xfrm>
          <a:prstGeom prst="rect">
            <a:avLst/>
          </a:prstGeom>
          <a:noFill/>
        </p:spPr>
        <p:txBody>
          <a:bodyPr wrap="square" rtlCol="0">
            <a:spAutoFit/>
          </a:bodyPr>
          <a:lstStyle/>
          <a:p>
            <a:pPr algn="ctr"/>
            <a:r>
              <a:rPr lang="en-US" sz="1800" b="1" dirty="0" smtClean="0">
                <a:solidFill>
                  <a:schemeClr val="bg1"/>
                </a:solidFill>
              </a:rPr>
              <a:t>Accuracy</a:t>
            </a:r>
            <a:endParaRPr lang="en-US" sz="1800" b="1" dirty="0">
              <a:solidFill>
                <a:schemeClr val="bg1"/>
              </a:solidFill>
            </a:endParaRPr>
          </a:p>
        </p:txBody>
      </p:sp>
      <p:sp>
        <p:nvSpPr>
          <p:cNvPr id="14" name="TextBox 13"/>
          <p:cNvSpPr txBox="1"/>
          <p:nvPr/>
        </p:nvSpPr>
        <p:spPr>
          <a:xfrm>
            <a:off x="3041642" y="1143000"/>
            <a:ext cx="3044952" cy="369332"/>
          </a:xfrm>
          <a:prstGeom prst="rect">
            <a:avLst/>
          </a:prstGeom>
          <a:noFill/>
        </p:spPr>
        <p:txBody>
          <a:bodyPr wrap="square" rtlCol="0">
            <a:spAutoFit/>
          </a:bodyPr>
          <a:lstStyle/>
          <a:p>
            <a:pPr algn="ctr"/>
            <a:r>
              <a:rPr lang="en-US" sz="1800" b="1" dirty="0" smtClean="0">
                <a:solidFill>
                  <a:schemeClr val="bg1"/>
                </a:solidFill>
              </a:rPr>
              <a:t>Precision</a:t>
            </a:r>
            <a:endParaRPr lang="en-US" sz="1800" b="1" dirty="0">
              <a:solidFill>
                <a:schemeClr val="bg1"/>
              </a:solidFill>
            </a:endParaRPr>
          </a:p>
        </p:txBody>
      </p:sp>
      <p:sp>
        <p:nvSpPr>
          <p:cNvPr id="15" name="TextBox 14"/>
          <p:cNvSpPr txBox="1"/>
          <p:nvPr/>
        </p:nvSpPr>
        <p:spPr>
          <a:xfrm>
            <a:off x="6099048" y="1143000"/>
            <a:ext cx="3044952" cy="369332"/>
          </a:xfrm>
          <a:prstGeom prst="rect">
            <a:avLst/>
          </a:prstGeom>
          <a:noFill/>
        </p:spPr>
        <p:txBody>
          <a:bodyPr wrap="square" rtlCol="0">
            <a:spAutoFit/>
          </a:bodyPr>
          <a:lstStyle/>
          <a:p>
            <a:pPr algn="ctr"/>
            <a:r>
              <a:rPr lang="en-US" sz="1800" b="1" dirty="0" smtClean="0">
                <a:solidFill>
                  <a:schemeClr val="bg1"/>
                </a:solidFill>
              </a:rPr>
              <a:t>Number of Data Points</a:t>
            </a:r>
            <a:endParaRPr lang="en-US" sz="1800" b="1" dirty="0">
              <a:solidFill>
                <a:schemeClr val="bg1"/>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0" y="1920240"/>
            <a:ext cx="3108960" cy="402335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20240"/>
            <a:ext cx="3108960" cy="4023359"/>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040" y="1920240"/>
            <a:ext cx="3108960" cy="4023359"/>
          </a:xfrm>
          <a:prstGeom prst="rect">
            <a:avLst/>
          </a:prstGeom>
        </p:spPr>
      </p:pic>
      <p:sp>
        <p:nvSpPr>
          <p:cNvPr id="18" name="Shape 142"/>
          <p:cNvSpPr txBox="1"/>
          <p:nvPr/>
        </p:nvSpPr>
        <p:spPr>
          <a:xfrm>
            <a:off x="140169" y="5884887"/>
            <a:ext cx="8419800" cy="836565"/>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for pixels with retrieved rain rates of 9.5-10.5 mm/h </a:t>
            </a:r>
            <a:r>
              <a:rPr lang="en-US" sz="2400" dirty="0">
                <a:solidFill>
                  <a:schemeClr val="lt1"/>
                </a:solidFill>
                <a:latin typeface="Calibri"/>
                <a:ea typeface="Calibri"/>
                <a:cs typeface="Calibri"/>
                <a:sym typeface="Calibri"/>
              </a:rPr>
              <a:t>for 1 March </a:t>
            </a:r>
            <a:r>
              <a:rPr lang="en-US" sz="2400" dirty="0" smtClean="0">
                <a:solidFill>
                  <a:schemeClr val="lt1"/>
                </a:solidFill>
                <a:latin typeface="Calibri"/>
                <a:ea typeface="Calibri"/>
                <a:cs typeface="Calibri"/>
                <a:sym typeface="Calibri"/>
              </a:rPr>
              <a:t>– 30 August 2017</a:t>
            </a:r>
            <a:r>
              <a:rPr lang="en-US" sz="2400" dirty="0">
                <a:solidFill>
                  <a:schemeClr val="lt1"/>
                </a:solidFill>
                <a:latin typeface="Calibri"/>
                <a:ea typeface="Calibri"/>
                <a:cs typeface="Calibri"/>
                <a:sym typeface="Calibri"/>
              </a:rPr>
              <a:t>.</a:t>
            </a:r>
          </a:p>
        </p:txBody>
      </p:sp>
      <p:sp>
        <p:nvSpPr>
          <p:cNvPr id="19" name="TextBox 18"/>
          <p:cNvSpPr txBox="1"/>
          <p:nvPr/>
        </p:nvSpPr>
        <p:spPr>
          <a:xfrm>
            <a:off x="25544" y="1494612"/>
            <a:ext cx="9123922" cy="369332"/>
          </a:xfrm>
          <a:prstGeom prst="rect">
            <a:avLst/>
          </a:prstGeom>
          <a:noFill/>
        </p:spPr>
        <p:txBody>
          <a:bodyPr wrap="square" rtlCol="0">
            <a:spAutoFit/>
          </a:bodyPr>
          <a:lstStyle/>
          <a:p>
            <a:pPr algn="ctr"/>
            <a:r>
              <a:rPr lang="en-US" sz="1800" b="1" dirty="0" smtClean="0">
                <a:solidFill>
                  <a:schemeClr val="bg1"/>
                </a:solidFill>
              </a:rPr>
              <a:t>New Coefficients</a:t>
            </a:r>
            <a:endParaRPr lang="en-US" sz="1800" b="1" dirty="0">
              <a:solidFill>
                <a:schemeClr val="bg1"/>
              </a:solidFill>
            </a:endParaRPr>
          </a:p>
        </p:txBody>
      </p:sp>
    </p:spTree>
    <p:extLst>
      <p:ext uri="{BB962C8B-B14F-4D97-AF65-F5344CB8AC3E}">
        <p14:creationId xmlns:p14="http://schemas.microsoft.com/office/powerpoint/2010/main" val="579786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7" name="Shape 497"/>
          <p:cNvSpPr txBox="1">
            <a:spLocks noGrp="1"/>
          </p:cNvSpPr>
          <p:nvPr>
            <p:ph type="sldNum" idx="12"/>
          </p:nvPr>
        </p:nvSpPr>
        <p:spPr>
          <a:xfrm>
            <a:off x="6553204" y="6356353"/>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pPr marL="0" marR="0" lvl="0" indent="0" algn="r" rtl="0">
                <a:spcBef>
                  <a:spcPts val="0"/>
                </a:spcBef>
                <a:buSzPct val="25000"/>
                <a:buNone/>
              </a:pPr>
              <a:t>18</a:t>
            </a:fld>
            <a:endParaRPr lang="en-US" sz="1200">
              <a:solidFill>
                <a:schemeClr val="lt1"/>
              </a:solidFill>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829971765"/>
              </p:ext>
            </p:extLst>
          </p:nvPr>
        </p:nvGraphicFramePr>
        <p:xfrm>
          <a:off x="-1" y="1463627"/>
          <a:ext cx="9144000" cy="2316480"/>
        </p:xfrm>
        <a:graphic>
          <a:graphicData uri="http://schemas.openxmlformats.org/drawingml/2006/table">
            <a:tbl>
              <a:tblPr firstRow="1" bandRow="1">
                <a:tableStyleId>{21E4AEA4-8DFA-4A89-87EB-49C32662AFE0}</a:tableStyleId>
              </a:tblPr>
              <a:tblGrid>
                <a:gridCol w="989837"/>
                <a:gridCol w="4496564"/>
                <a:gridCol w="1450731"/>
                <a:gridCol w="1222131"/>
                <a:gridCol w="984737"/>
              </a:tblGrid>
              <a:tr h="370840">
                <a:tc>
                  <a:txBody>
                    <a:bodyPr/>
                    <a:lstStyle/>
                    <a:p>
                      <a:pPr marL="0" marR="0" lvl="0" indent="0" algn="ctr" rtl="0">
                        <a:spcBef>
                          <a:spcPts val="0"/>
                        </a:spcBef>
                        <a:buSzPct val="25000"/>
                        <a:buNone/>
                      </a:pPr>
                      <a:r>
                        <a:rPr lang="en-US" sz="2000" b="1" u="none" strike="noStrike" cap="none" dirty="0">
                          <a:solidFill>
                            <a:schemeClr val="lt1"/>
                          </a:solidFill>
                        </a:rPr>
                        <a:t>Title</a:t>
                      </a:r>
                    </a:p>
                  </a:txBody>
                  <a:tcPr marL="45720" marR="45720" anchor="ctr">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a:solidFill>
                            <a:schemeClr val="lt1"/>
                          </a:solidFill>
                        </a:rPr>
                        <a:t>Description</a:t>
                      </a:r>
                    </a:p>
                  </a:txBody>
                  <a:tcPr marL="45720" marR="45720" anchor="ctr">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smtClean="0">
                          <a:solidFill>
                            <a:schemeClr val="lt1"/>
                          </a:solidFill>
                        </a:rPr>
                        <a:t>Impact</a:t>
                      </a:r>
                      <a:endParaRPr lang="en-US" sz="2000" b="1" u="none" strike="noStrike" cap="none" dirty="0">
                        <a:solidFill>
                          <a:schemeClr val="lt1"/>
                        </a:solidFill>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a:solidFill>
                            <a:schemeClr val="lt1"/>
                          </a:solidFill>
                        </a:rPr>
                        <a:t>Mitigation</a:t>
                      </a:r>
                    </a:p>
                  </a:txBody>
                  <a:tcPr marL="45720" marR="45720" anchor="ctr">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a:solidFill>
                            <a:schemeClr val="lt1"/>
                          </a:solidFill>
                        </a:rPr>
                        <a:t>Status</a:t>
                      </a:r>
                    </a:p>
                  </a:txBody>
                  <a:tcPr marL="45720" marR="45720" anchor="ctr">
                    <a:lnB w="12700" cap="flat" cmpd="sng" algn="ctr">
                      <a:solidFill>
                        <a:schemeClr val="tx1"/>
                      </a:solidFill>
                      <a:prstDash val="solid"/>
                      <a:round/>
                      <a:headEnd type="none" w="med" len="med"/>
                      <a:tailEnd type="none" w="med" len="med"/>
                    </a:lnB>
                  </a:tcPr>
                </a:tc>
              </a:tr>
              <a:tr h="370840">
                <a:tc>
                  <a:txBody>
                    <a:bodyPr/>
                    <a:lstStyle/>
                    <a:p>
                      <a:pPr algn="ctr" fontAlgn="t"/>
                      <a:r>
                        <a:rPr lang="en-US" sz="2000" b="0" i="0" u="none" strike="noStrike" dirty="0" smtClean="0">
                          <a:solidFill>
                            <a:srgbClr val="000000"/>
                          </a:solidFill>
                          <a:effectLst/>
                          <a:latin typeface="+mn-lt"/>
                        </a:rPr>
                        <a:t>ADR412</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2000" dirty="0" smtClean="0"/>
                        <a:t>The current static calibration file is producing significant amounts of false rainfall that has been traced back to the differences in the WV passbands between SEVIRI (on which the calibration was initially developed) and ABI.</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2000" b="0" i="0" u="none" strike="noStrike" dirty="0" smtClean="0">
                          <a:solidFill>
                            <a:srgbClr val="000000"/>
                          </a:solidFill>
                          <a:effectLst/>
                          <a:latin typeface="+mn-lt"/>
                        </a:rPr>
                        <a:t> Significant amounts of false </a:t>
                      </a:r>
                      <a:r>
                        <a:rPr lang="en-US" sz="2000" b="0" i="0" u="none" strike="noStrike" dirty="0" err="1" smtClean="0">
                          <a:solidFill>
                            <a:srgbClr val="000000"/>
                          </a:solidFill>
                          <a:effectLst/>
                          <a:latin typeface="+mn-lt"/>
                        </a:rPr>
                        <a:t>precip</a:t>
                      </a:r>
                      <a:r>
                        <a:rPr lang="en-US" sz="2000" b="0" i="0" u="none" strike="noStrike" dirty="0" smtClean="0">
                          <a:solidFill>
                            <a:srgbClr val="000000"/>
                          </a:solidFill>
                          <a:effectLst/>
                          <a:latin typeface="+mn-lt"/>
                        </a:rPr>
                        <a:t> in</a:t>
                      </a:r>
                      <a:r>
                        <a:rPr lang="en-US" sz="2000" b="0" i="0" u="none" strike="noStrike" baseline="0" dirty="0" smtClean="0">
                          <a:solidFill>
                            <a:srgbClr val="000000"/>
                          </a:solidFill>
                          <a:effectLst/>
                          <a:latin typeface="+mn-lt"/>
                        </a:rPr>
                        <a:t> cold clear air</a:t>
                      </a:r>
                      <a:r>
                        <a:rPr lang="en-US" sz="2000" b="0" i="0" u="none" strike="noStrike" dirty="0" smtClean="0">
                          <a:solidFill>
                            <a:srgbClr val="000000"/>
                          </a:solidFill>
                          <a:effectLst/>
                          <a:latin typeface="+mn-lt"/>
                        </a:rPr>
                        <a:t>.</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000" b="0" i="0" u="none" strike="noStrike" dirty="0" smtClean="0">
                          <a:solidFill>
                            <a:srgbClr val="000000"/>
                          </a:solidFill>
                          <a:effectLst/>
                          <a:latin typeface="+mn-lt"/>
                        </a:rPr>
                        <a:t>PR05.02</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mn-lt"/>
                        </a:rPr>
                        <a:t>Installed</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9" name="Title 1"/>
          <p:cNvSpPr>
            <a:spLocks noGrp="1"/>
          </p:cNvSpPr>
          <p:nvPr>
            <p:ph type="title"/>
          </p:nvPr>
        </p:nvSpPr>
        <p:spPr>
          <a:xfrm>
            <a:off x="1345224" y="198673"/>
            <a:ext cx="6408821" cy="968626"/>
          </a:xfrm>
        </p:spPr>
        <p:txBody>
          <a:bodyPr/>
          <a:lstStyle/>
          <a:p>
            <a:r>
              <a:rPr lang="en-US" sz="2800" dirty="0" smtClean="0"/>
              <a:t>Issue Needing Resolution for</a:t>
            </a:r>
            <a:br>
              <a:rPr lang="en-US" sz="2800" dirty="0" smtClean="0"/>
            </a:br>
            <a:r>
              <a:rPr lang="en-US" sz="2800" dirty="0" smtClean="0"/>
              <a:t> Full Beta Maturity</a:t>
            </a:r>
            <a:endParaRPr lang="en-US" sz="2000" dirty="0"/>
          </a:p>
        </p:txBody>
      </p:sp>
      <p:sp>
        <p:nvSpPr>
          <p:cNvPr id="6" name="Rectangle 5"/>
          <p:cNvSpPr/>
          <p:nvPr/>
        </p:nvSpPr>
        <p:spPr>
          <a:xfrm>
            <a:off x="476859" y="4381235"/>
            <a:ext cx="8387442" cy="1200329"/>
          </a:xfrm>
          <a:prstGeom prst="rect">
            <a:avLst/>
          </a:prstGeom>
          <a:noFill/>
        </p:spPr>
        <p:txBody>
          <a:bodyPr wrap="square" lIns="91440" tIns="45720" rIns="91440" bIns="45720">
            <a:spAutoFit/>
          </a:bodyPr>
          <a:lstStyle/>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16 May 2017</a:t>
            </a:r>
            <a:r>
              <a:rPr lang="en-US" sz="2400"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 </a:t>
            </a:r>
            <a:r>
              <a:rPr lang="en-US" sz="2400" b="1" kern="1200" dirty="0" smtClean="0">
                <a:ln w="0"/>
                <a:solidFill>
                  <a:srgbClr val="FFCCCC"/>
                </a:solidFill>
                <a:effectLst>
                  <a:outerShdw blurRad="38100" dist="19050" dir="2700000" algn="tl" rotWithShape="0">
                    <a:prstClr val="black">
                      <a:alpha val="40000"/>
                    </a:prstClr>
                  </a:outerShdw>
                </a:effectLst>
                <a:latin typeface="Calibri"/>
                <a:ea typeface="+mn-ea"/>
                <a:cs typeface="+mn-cs"/>
              </a:rPr>
              <a:t>Conditional </a:t>
            </a:r>
            <a:r>
              <a:rPr lang="en-US" sz="2400" b="1"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PS-PVR Beta</a:t>
            </a: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13 September 2017 </a:t>
            </a:r>
            <a:r>
              <a:rPr lang="en-US" sz="2400" b="1"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PR05.02 installed</a:t>
            </a: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13 September 2017 </a:t>
            </a:r>
            <a:r>
              <a:rPr lang="en-US" sz="2400" b="1"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Full PS-PVR Beta</a:t>
            </a:r>
          </a:p>
        </p:txBody>
      </p:sp>
    </p:spTree>
    <p:extLst>
      <p:ext uri="{BB962C8B-B14F-4D97-AF65-F5344CB8AC3E}">
        <p14:creationId xmlns:p14="http://schemas.microsoft.com/office/powerpoint/2010/main" val="34580986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46038"/>
            <a:ext cx="8229600" cy="1143000"/>
          </a:xfrm>
          <a:prstGeom prst="rect">
            <a:avLst/>
          </a:prstGeom>
        </p:spPr>
        <p:txBody>
          <a:bodyPr lIns="91425" tIns="91425" rIns="91425" bIns="91425" anchor="ctr" anchorCtr="0">
            <a:noAutofit/>
          </a:bodyPr>
          <a:lstStyle/>
          <a:p>
            <a:pPr lvl="0" rtl="0">
              <a:spcBef>
                <a:spcPts val="0"/>
              </a:spcBef>
              <a:buNone/>
            </a:pPr>
            <a:r>
              <a:rPr lang="en-US" dirty="0" smtClean="0"/>
              <a:t>Another Performance Issue</a:t>
            </a:r>
            <a:endParaRPr lang="en-US" dirty="0"/>
          </a:p>
        </p:txBody>
      </p:sp>
      <p:sp>
        <p:nvSpPr>
          <p:cNvPr id="159" name="Shape 159"/>
          <p:cNvSpPr txBox="1">
            <a:spLocks noGrp="1"/>
          </p:cNvSpPr>
          <p:nvPr>
            <p:ph type="body" idx="1"/>
          </p:nvPr>
        </p:nvSpPr>
        <p:spPr>
          <a:xfrm>
            <a:off x="356250" y="1096950"/>
            <a:ext cx="8530200" cy="1795540"/>
          </a:xfrm>
          <a:prstGeom prst="rect">
            <a:avLst/>
          </a:prstGeom>
        </p:spPr>
        <p:txBody>
          <a:bodyPr lIns="91425" tIns="91425" rIns="91425" bIns="91425" anchor="t" anchorCtr="0">
            <a:noAutofit/>
          </a:bodyPr>
          <a:lstStyle/>
          <a:p>
            <a:pPr marL="457200" lvl="0" indent="-228600" rtl="0">
              <a:spcBef>
                <a:spcPts val="0"/>
              </a:spcBef>
              <a:buClr>
                <a:srgbClr val="FFFFFF"/>
              </a:buClr>
            </a:pPr>
            <a:r>
              <a:rPr lang="en-US" sz="2400" dirty="0" smtClean="0">
                <a:solidFill>
                  <a:srgbClr val="FFFFFF"/>
                </a:solidFill>
              </a:rPr>
              <a:t>The false rain returned with a vengeance during the severe cold air outbreak in late December</a:t>
            </a:r>
            <a:endParaRPr lang="en-US" sz="2400" dirty="0">
              <a:solidFill>
                <a:srgbClr val="FFFFFF"/>
              </a:solidFill>
            </a:endParaRPr>
          </a:p>
          <a:p>
            <a:pPr marL="914400" lvl="1" indent="-381000" rtl="0">
              <a:spcBef>
                <a:spcPts val="0"/>
              </a:spcBef>
              <a:buClr>
                <a:srgbClr val="FFFFFF"/>
              </a:buClr>
              <a:buSzPct val="100000"/>
            </a:pPr>
            <a:r>
              <a:rPr lang="en-US" sz="2000" dirty="0" smtClean="0">
                <a:solidFill>
                  <a:srgbClr val="FFFFFF"/>
                </a:solidFill>
              </a:rPr>
              <a:t>It was discovered that certain channel combinations (T</a:t>
            </a:r>
            <a:r>
              <a:rPr lang="en-US" sz="2000" baseline="-25000" dirty="0" smtClean="0">
                <a:solidFill>
                  <a:srgbClr val="FFFFFF"/>
                </a:solidFill>
              </a:rPr>
              <a:t>11.2</a:t>
            </a:r>
            <a:r>
              <a:rPr lang="en-US" sz="2000" dirty="0" smtClean="0">
                <a:solidFill>
                  <a:srgbClr val="FFFFFF"/>
                </a:solidFill>
              </a:rPr>
              <a:t>-T</a:t>
            </a:r>
            <a:r>
              <a:rPr lang="en-US" sz="2000" baseline="-25000" dirty="0" smtClean="0">
                <a:solidFill>
                  <a:srgbClr val="FFFFFF"/>
                </a:solidFill>
              </a:rPr>
              <a:t>7.34 </a:t>
            </a:r>
            <a:r>
              <a:rPr lang="en-US" sz="2000" dirty="0" smtClean="0">
                <a:solidFill>
                  <a:srgbClr val="FFFFFF"/>
                </a:solidFill>
              </a:rPr>
              <a:t>and T</a:t>
            </a:r>
            <a:r>
              <a:rPr lang="en-US" sz="2000" baseline="-25000" dirty="0" smtClean="0">
                <a:solidFill>
                  <a:srgbClr val="FFFFFF"/>
                </a:solidFill>
              </a:rPr>
              <a:t>8.5</a:t>
            </a:r>
            <a:r>
              <a:rPr lang="en-US" sz="2000" dirty="0" smtClean="0">
                <a:solidFill>
                  <a:srgbClr val="FFFFFF"/>
                </a:solidFill>
              </a:rPr>
              <a:t>-T</a:t>
            </a:r>
            <a:r>
              <a:rPr lang="en-US" sz="2000" baseline="-25000" dirty="0" smtClean="0">
                <a:solidFill>
                  <a:srgbClr val="FFFFFF"/>
                </a:solidFill>
              </a:rPr>
              <a:t>7.34</a:t>
            </a:r>
            <a:r>
              <a:rPr lang="en-US" sz="2000" dirty="0" smtClean="0">
                <a:solidFill>
                  <a:srgbClr val="FFFFFF"/>
                </a:solidFill>
              </a:rPr>
              <a:t>) that were very skillful for rain-no rain detection (identifying overshooting tops) were also susceptible to mistaking extremely cold air for rainfall (low-level inversions give the same signal)</a:t>
            </a:r>
            <a:endParaRPr lang="en-US" sz="2000" dirty="0">
              <a:solidFill>
                <a:srgbClr val="FFFFFF"/>
              </a:solidFill>
            </a:endParaRPr>
          </a:p>
        </p:txBody>
      </p:sp>
      <p:sp>
        <p:nvSpPr>
          <p:cNvPr id="160" name="Shape 160"/>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19</a:t>
            </a:fld>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033"/>
          <a:stretch/>
        </p:blipFill>
        <p:spPr>
          <a:xfrm>
            <a:off x="4572000" y="3200400"/>
            <a:ext cx="4572000" cy="271916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22785"/>
          <a:stretch/>
        </p:blipFill>
        <p:spPr>
          <a:xfrm>
            <a:off x="49350" y="3200400"/>
            <a:ext cx="4572000" cy="2727960"/>
          </a:xfrm>
          <a:prstGeom prst="rect">
            <a:avLst/>
          </a:prstGeom>
        </p:spPr>
      </p:pic>
    </p:spTree>
    <p:extLst>
      <p:ext uri="{BB962C8B-B14F-4D97-AF65-F5344CB8AC3E}">
        <p14:creationId xmlns:p14="http://schemas.microsoft.com/office/powerpoint/2010/main" val="504192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a:xfrm>
            <a:off x="457200" y="1465262"/>
            <a:ext cx="8229600" cy="5011738"/>
          </a:xfrm>
        </p:spPr>
        <p:txBody>
          <a:bodyPr>
            <a:normAutofit/>
          </a:bodyPr>
          <a:lstStyle/>
          <a:p>
            <a:pPr marL="461963" indent="-461963"/>
            <a:r>
              <a:rPr lang="en-US" dirty="0" smtClean="0"/>
              <a:t>Review of Beta Maturity</a:t>
            </a:r>
          </a:p>
          <a:p>
            <a:pPr marL="461963" indent="-461963"/>
            <a:r>
              <a:rPr lang="en-US" dirty="0" smtClean="0"/>
              <a:t>Product Quality Evaluation</a:t>
            </a:r>
          </a:p>
          <a:p>
            <a:pPr marL="862013" lvl="1" indent="-461963"/>
            <a:r>
              <a:rPr lang="en-US" dirty="0" smtClean="0"/>
              <a:t>General approach </a:t>
            </a:r>
          </a:p>
          <a:p>
            <a:pPr marL="862013" lvl="1" indent="-461963"/>
            <a:r>
              <a:rPr lang="en-US" dirty="0" smtClean="0"/>
              <a:t>Major Issues Remaining</a:t>
            </a:r>
          </a:p>
          <a:p>
            <a:pPr marL="461963" indent="-461963"/>
            <a:r>
              <a:rPr lang="en-US" dirty="0" smtClean="0"/>
              <a:t>Provisional Maturity Assessment</a:t>
            </a:r>
          </a:p>
          <a:p>
            <a:pPr marL="461963" indent="-461963"/>
            <a:r>
              <a:rPr lang="en-US" dirty="0" smtClean="0"/>
              <a:t>Path to Full Validation Maturity</a:t>
            </a:r>
          </a:p>
          <a:p>
            <a:pPr marL="862013" lvl="1" indent="-461963"/>
            <a:r>
              <a:rPr lang="en-US" dirty="0" smtClean="0"/>
              <a:t>Issues and status</a:t>
            </a:r>
          </a:p>
          <a:p>
            <a:pPr marL="862013" lvl="1" indent="-461963"/>
            <a:r>
              <a:rPr lang="en-US" dirty="0" smtClean="0"/>
              <a:t>Risks</a:t>
            </a:r>
          </a:p>
          <a:p>
            <a:pPr marL="461963" indent="-461963"/>
            <a:r>
              <a:rPr lang="en-US" dirty="0" smtClean="0"/>
              <a:t>Summary and Recommendations</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2</a:t>
            </a:fld>
            <a:endParaRPr lang="en-US" alt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3033"/>
          <a:stretch/>
        </p:blipFill>
        <p:spPr>
          <a:xfrm>
            <a:off x="49350" y="3200400"/>
            <a:ext cx="4572000" cy="2719168"/>
          </a:xfrm>
          <a:prstGeom prst="rect">
            <a:avLst/>
          </a:prstGeom>
        </p:spPr>
      </p:pic>
      <p:sp>
        <p:nvSpPr>
          <p:cNvPr id="158" name="Shape 158"/>
          <p:cNvSpPr txBox="1">
            <a:spLocks noGrp="1"/>
          </p:cNvSpPr>
          <p:nvPr>
            <p:ph type="title"/>
          </p:nvPr>
        </p:nvSpPr>
        <p:spPr>
          <a:xfrm>
            <a:off x="457200" y="-46038"/>
            <a:ext cx="8229600" cy="1143000"/>
          </a:xfrm>
          <a:prstGeom prst="rect">
            <a:avLst/>
          </a:prstGeom>
        </p:spPr>
        <p:txBody>
          <a:bodyPr lIns="91425" tIns="91425" rIns="91425" bIns="91425" anchor="ctr" anchorCtr="0">
            <a:noAutofit/>
          </a:bodyPr>
          <a:lstStyle/>
          <a:p>
            <a:pPr lvl="0" rtl="0">
              <a:spcBef>
                <a:spcPts val="0"/>
              </a:spcBef>
              <a:buNone/>
            </a:pPr>
            <a:r>
              <a:rPr lang="en-US" dirty="0" smtClean="0"/>
              <a:t>Another Performance Issue</a:t>
            </a:r>
            <a:endParaRPr lang="en-US" dirty="0"/>
          </a:p>
        </p:txBody>
      </p:sp>
      <p:sp>
        <p:nvSpPr>
          <p:cNvPr id="159" name="Shape 159"/>
          <p:cNvSpPr txBox="1">
            <a:spLocks noGrp="1"/>
          </p:cNvSpPr>
          <p:nvPr>
            <p:ph type="body" idx="1"/>
          </p:nvPr>
        </p:nvSpPr>
        <p:spPr>
          <a:xfrm>
            <a:off x="356250" y="1096950"/>
            <a:ext cx="8530200" cy="2094658"/>
          </a:xfrm>
          <a:prstGeom prst="rect">
            <a:avLst/>
          </a:prstGeom>
        </p:spPr>
        <p:txBody>
          <a:bodyPr lIns="91425" tIns="91425" rIns="91425" bIns="91425" anchor="t" anchorCtr="0">
            <a:noAutofit/>
          </a:bodyPr>
          <a:lstStyle/>
          <a:p>
            <a:pPr marL="457200" lvl="0" indent="-228600" rtl="0">
              <a:spcBef>
                <a:spcPts val="0"/>
              </a:spcBef>
              <a:buClr>
                <a:srgbClr val="FFFFFF"/>
              </a:buClr>
            </a:pPr>
            <a:r>
              <a:rPr lang="en-US" sz="2400" dirty="0" smtClean="0">
                <a:solidFill>
                  <a:srgbClr val="FFFFFF"/>
                </a:solidFill>
              </a:rPr>
              <a:t>The false rain returned with a vengeance during the severe cold air outbreak in late December</a:t>
            </a:r>
            <a:endParaRPr lang="en-US" sz="2400" dirty="0">
              <a:solidFill>
                <a:srgbClr val="FFFFFF"/>
              </a:solidFill>
            </a:endParaRPr>
          </a:p>
          <a:p>
            <a:pPr marL="914400" lvl="1" indent="-381000" rtl="0">
              <a:spcBef>
                <a:spcPts val="0"/>
              </a:spcBef>
              <a:buClr>
                <a:srgbClr val="FFFFFF"/>
              </a:buClr>
              <a:buSzPct val="100000"/>
            </a:pPr>
            <a:r>
              <a:rPr lang="en-US" sz="2000" dirty="0" smtClean="0">
                <a:solidFill>
                  <a:srgbClr val="FFFFFF"/>
                </a:solidFill>
              </a:rPr>
              <a:t>Removing these channel combinations from the predictor set resolved the problem</a:t>
            </a:r>
          </a:p>
          <a:p>
            <a:pPr marL="914400" lvl="1" indent="-381000" rtl="0">
              <a:spcBef>
                <a:spcPts val="0"/>
              </a:spcBef>
              <a:buClr>
                <a:srgbClr val="FFFFFF"/>
              </a:buClr>
              <a:buSzPct val="100000"/>
            </a:pPr>
            <a:r>
              <a:rPr lang="en-US" sz="2000" u="sng" dirty="0" smtClean="0">
                <a:solidFill>
                  <a:srgbClr val="FFFFFF"/>
                </a:solidFill>
              </a:rPr>
              <a:t>However</a:t>
            </a:r>
            <a:r>
              <a:rPr lang="en-US" sz="2000" dirty="0" smtClean="0">
                <a:solidFill>
                  <a:srgbClr val="FFFFFF"/>
                </a:solidFill>
              </a:rPr>
              <a:t>, it also degraded performance in some other instances since some ability to distinguish overshooting tops from cirrus was lost</a:t>
            </a:r>
            <a:endParaRPr lang="en-US" sz="2000" dirty="0">
              <a:solidFill>
                <a:srgbClr val="FFFFFF"/>
              </a:solidFill>
            </a:endParaRPr>
          </a:p>
        </p:txBody>
      </p:sp>
      <p:sp>
        <p:nvSpPr>
          <p:cNvPr id="160" name="Shape 160"/>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pPr lvl="0" rtl="0">
                <a:spcBef>
                  <a:spcPts val="0"/>
                </a:spcBef>
                <a:buClr>
                  <a:srgbClr val="000000"/>
                </a:buClr>
                <a:buSzPct val="25000"/>
                <a:buFont typeface="Arial"/>
                <a:buNone/>
              </a:pPr>
              <a:t>20</a:t>
            </a:fld>
            <a:endParaRPr lang="en-US"/>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23033"/>
          <a:stretch/>
        </p:blipFill>
        <p:spPr>
          <a:xfrm>
            <a:off x="4572000" y="3200400"/>
            <a:ext cx="4572000" cy="2719168"/>
          </a:xfrm>
          <a:prstGeom prst="rect">
            <a:avLst/>
          </a:prstGeom>
        </p:spPr>
      </p:pic>
    </p:spTree>
    <p:extLst>
      <p:ext uri="{BB962C8B-B14F-4D97-AF65-F5344CB8AC3E}">
        <p14:creationId xmlns:p14="http://schemas.microsoft.com/office/powerpoint/2010/main" val="379703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7" name="Shape 497"/>
          <p:cNvSpPr txBox="1">
            <a:spLocks noGrp="1"/>
          </p:cNvSpPr>
          <p:nvPr>
            <p:ph type="sldNum" idx="12"/>
          </p:nvPr>
        </p:nvSpPr>
        <p:spPr>
          <a:xfrm>
            <a:off x="6553204" y="6356353"/>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pPr marL="0" marR="0" lvl="0" indent="0" algn="r" rtl="0">
                <a:spcBef>
                  <a:spcPts val="0"/>
                </a:spcBef>
                <a:buSzPct val="25000"/>
                <a:buNone/>
              </a:pPr>
              <a:t>21</a:t>
            </a:fld>
            <a:endParaRPr lang="en-US" sz="1200">
              <a:solidFill>
                <a:schemeClr val="lt1"/>
              </a:solidFill>
              <a:latin typeface="Calibri"/>
              <a:ea typeface="Calibri"/>
              <a:cs typeface="Calibri"/>
              <a:sym typeface="Calibri"/>
            </a:endParaRPr>
          </a:p>
        </p:txBody>
      </p:sp>
      <p:graphicFrame>
        <p:nvGraphicFramePr>
          <p:cNvPr id="2" name="Table 1"/>
          <p:cNvGraphicFramePr>
            <a:graphicFrameLocks noGrp="1"/>
          </p:cNvGraphicFramePr>
          <p:nvPr>
            <p:extLst>
              <p:ext uri="{D42A27DB-BD31-4B8C-83A1-F6EECF244321}">
                <p14:modId xmlns:p14="http://schemas.microsoft.com/office/powerpoint/2010/main" val="1170426848"/>
              </p:ext>
            </p:extLst>
          </p:nvPr>
        </p:nvGraphicFramePr>
        <p:xfrm>
          <a:off x="-1" y="1405801"/>
          <a:ext cx="9144000" cy="2316480"/>
        </p:xfrm>
        <a:graphic>
          <a:graphicData uri="http://schemas.openxmlformats.org/drawingml/2006/table">
            <a:tbl>
              <a:tblPr firstRow="1" bandRow="1">
                <a:tableStyleId>{21E4AEA4-8DFA-4A89-87EB-49C32662AFE0}</a:tableStyleId>
              </a:tblPr>
              <a:tblGrid>
                <a:gridCol w="1006360"/>
                <a:gridCol w="4488833"/>
                <a:gridCol w="1441939"/>
                <a:gridCol w="1222131"/>
                <a:gridCol w="984737"/>
              </a:tblGrid>
              <a:tr h="370840">
                <a:tc>
                  <a:txBody>
                    <a:bodyPr/>
                    <a:lstStyle/>
                    <a:p>
                      <a:pPr marL="0" marR="0" lvl="0" indent="0" algn="ctr" rtl="0">
                        <a:spcBef>
                          <a:spcPts val="0"/>
                        </a:spcBef>
                        <a:buSzPct val="25000"/>
                        <a:buNone/>
                      </a:pPr>
                      <a:r>
                        <a:rPr lang="en-US" sz="2000" b="1" u="none" strike="noStrike" cap="none" dirty="0">
                          <a:solidFill>
                            <a:schemeClr val="lt1"/>
                          </a:solidFill>
                        </a:rPr>
                        <a:t>Title</a:t>
                      </a:r>
                    </a:p>
                  </a:txBody>
                  <a:tcPr marL="45720" marR="45720" anchor="ctr">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a:solidFill>
                            <a:schemeClr val="lt1"/>
                          </a:solidFill>
                        </a:rPr>
                        <a:t>Description</a:t>
                      </a:r>
                    </a:p>
                  </a:txBody>
                  <a:tcPr marL="45720" marR="45720" anchor="ctr">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smtClean="0">
                          <a:solidFill>
                            <a:schemeClr val="lt1"/>
                          </a:solidFill>
                        </a:rPr>
                        <a:t>Impact</a:t>
                      </a:r>
                      <a:endParaRPr lang="en-US" sz="2000" b="1" u="none" strike="noStrike" cap="none" dirty="0">
                        <a:solidFill>
                          <a:schemeClr val="lt1"/>
                        </a:solidFill>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a:solidFill>
                            <a:schemeClr val="lt1"/>
                          </a:solidFill>
                        </a:rPr>
                        <a:t>Mitigation</a:t>
                      </a:r>
                    </a:p>
                  </a:txBody>
                  <a:tcPr marL="45720" marR="45720" anchor="ctr">
                    <a:lnB w="12700" cap="flat" cmpd="sng" algn="ctr">
                      <a:solidFill>
                        <a:schemeClr val="tx1"/>
                      </a:solidFill>
                      <a:prstDash val="solid"/>
                      <a:round/>
                      <a:headEnd type="none" w="med" len="med"/>
                      <a:tailEnd type="none" w="med" len="med"/>
                    </a:lnB>
                  </a:tcPr>
                </a:tc>
                <a:tc>
                  <a:txBody>
                    <a:bodyPr/>
                    <a:lstStyle/>
                    <a:p>
                      <a:pPr marL="0" marR="0" lvl="0" indent="0" algn="ctr" rtl="0">
                        <a:spcBef>
                          <a:spcPts val="0"/>
                        </a:spcBef>
                        <a:buSzPct val="25000"/>
                        <a:buNone/>
                      </a:pPr>
                      <a:r>
                        <a:rPr lang="en-US" sz="2000" b="1" u="none" strike="noStrike" cap="none" dirty="0">
                          <a:solidFill>
                            <a:schemeClr val="lt1"/>
                          </a:solidFill>
                        </a:rPr>
                        <a:t>Status</a:t>
                      </a:r>
                    </a:p>
                  </a:txBody>
                  <a:tcPr marL="45720" marR="45720" anchor="ctr">
                    <a:lnB w="12700" cap="flat" cmpd="sng" algn="ctr">
                      <a:solidFill>
                        <a:schemeClr val="tx1"/>
                      </a:solidFill>
                      <a:prstDash val="solid"/>
                      <a:round/>
                      <a:headEnd type="none" w="med" len="med"/>
                      <a:tailEnd type="none" w="med" len="med"/>
                    </a:lnB>
                  </a:tcPr>
                </a:tc>
              </a:tr>
              <a:tr h="370840">
                <a:tc>
                  <a:txBody>
                    <a:bodyPr/>
                    <a:lstStyle/>
                    <a:p>
                      <a:pPr algn="ctr" fontAlgn="t"/>
                      <a:r>
                        <a:rPr lang="en-US" sz="2000" b="0" i="0" u="none" strike="noStrike" dirty="0" smtClean="0">
                          <a:solidFill>
                            <a:srgbClr val="000000"/>
                          </a:solidFill>
                          <a:effectLst/>
                          <a:latin typeface="+mn-lt"/>
                        </a:rPr>
                        <a:t>ADR559</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2000" dirty="0" smtClean="0"/>
                        <a:t>The cold air outbreak over the northeastern US was far colder than anything in the previous test dataset, and the calibration coefficient fix that worked late last winter is producing false rain signatures in this cold air.</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2000" b="0" i="0" u="none" strike="noStrike" dirty="0" smtClean="0">
                          <a:solidFill>
                            <a:srgbClr val="000000"/>
                          </a:solidFill>
                          <a:effectLst/>
                          <a:latin typeface="+mn-lt"/>
                        </a:rPr>
                        <a:t> Significant</a:t>
                      </a:r>
                      <a:r>
                        <a:rPr lang="en-US" sz="2000" b="0" i="0" u="none" strike="noStrike" baseline="0" dirty="0" smtClean="0">
                          <a:solidFill>
                            <a:srgbClr val="000000"/>
                          </a:solidFill>
                          <a:effectLst/>
                          <a:latin typeface="+mn-lt"/>
                        </a:rPr>
                        <a:t> amounts of false rainfall in cold clear air.</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en-US" sz="2000" b="0" i="0" u="none" strike="noStrike" dirty="0" smtClean="0">
                          <a:solidFill>
                            <a:srgbClr val="000000"/>
                          </a:solidFill>
                          <a:effectLst/>
                          <a:latin typeface="+mn-lt"/>
                        </a:rPr>
                        <a:t>PR06.08</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0" i="0" u="none" strike="noStrike" dirty="0" smtClean="0">
                          <a:solidFill>
                            <a:srgbClr val="000000"/>
                          </a:solidFill>
                          <a:effectLst/>
                          <a:latin typeface="+mn-lt"/>
                        </a:rPr>
                        <a:t>Installed</a:t>
                      </a:r>
                      <a:endParaRPr lang="en-US" sz="2000" b="0" i="0" u="none" strike="noStrike" dirty="0">
                        <a:solidFill>
                          <a:srgbClr val="000000"/>
                        </a:solidFill>
                        <a:effectLst/>
                        <a:latin typeface="+mn-lt"/>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bl>
          </a:graphicData>
        </a:graphic>
      </p:graphicFrame>
      <p:sp>
        <p:nvSpPr>
          <p:cNvPr id="7" name="Rectangle 6"/>
          <p:cNvSpPr/>
          <p:nvPr/>
        </p:nvSpPr>
        <p:spPr>
          <a:xfrm>
            <a:off x="467840" y="4306313"/>
            <a:ext cx="8387442" cy="1015663"/>
          </a:xfrm>
          <a:prstGeom prst="rect">
            <a:avLst/>
          </a:prstGeom>
          <a:noFill/>
        </p:spPr>
        <p:txBody>
          <a:bodyPr wrap="square" lIns="91440" tIns="45720" rIns="91440" bIns="45720">
            <a:spAutoFit/>
          </a:bodyPr>
          <a:lstStyle/>
          <a:p>
            <a:pPr marL="285750" indent="-285750">
              <a:buFont typeface="Arial" charset="0"/>
              <a:buChar char="•"/>
            </a:pPr>
            <a:r>
              <a:rPr lang="en-US" sz="20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30 Nov–11 Dec 2017 </a:t>
            </a:r>
            <a:r>
              <a:rPr lang="en-US" sz="20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Spacecraft Drift to East Slot</a:t>
            </a:r>
          </a:p>
          <a:p>
            <a:pPr marL="285750" indent="-285750">
              <a:buFont typeface="Arial" charset="0"/>
              <a:buChar char="•"/>
            </a:pPr>
            <a:r>
              <a:rPr lang="en-US" sz="2000" kern="1200" dirty="0" smtClean="0">
                <a:ln w="0"/>
                <a:solidFill>
                  <a:srgbClr val="FFFF00"/>
                </a:solidFill>
                <a:effectLst>
                  <a:outerShdw blurRad="38100" dist="19050" dir="2700000" algn="tl" rotWithShape="0">
                    <a:prstClr val="black">
                      <a:alpha val="40000"/>
                    </a:prstClr>
                  </a:outerShdw>
                </a:effectLst>
                <a:latin typeface="Calibri"/>
              </a:rPr>
              <a:t>25 January 2018 </a:t>
            </a:r>
            <a:r>
              <a:rPr lang="en-US" sz="2000" b="1" kern="1200" dirty="0" smtClean="0">
                <a:ln w="0"/>
                <a:solidFill>
                  <a:prstClr val="white"/>
                </a:solidFill>
                <a:effectLst>
                  <a:outerShdw blurRad="38100" dist="19050" dir="2700000" algn="tl" rotWithShape="0">
                    <a:prstClr val="black">
                      <a:alpha val="40000"/>
                    </a:prstClr>
                  </a:outerShdw>
                </a:effectLst>
                <a:latin typeface="Calibri"/>
              </a:rPr>
              <a:t>PR06.08 </a:t>
            </a:r>
            <a:r>
              <a:rPr lang="en-US" sz="2000" b="1" kern="1200" dirty="0">
                <a:ln w="0"/>
                <a:solidFill>
                  <a:prstClr val="white"/>
                </a:solidFill>
                <a:effectLst>
                  <a:outerShdw blurRad="38100" dist="19050" dir="2700000" algn="tl" rotWithShape="0">
                    <a:prstClr val="black">
                      <a:alpha val="40000"/>
                    </a:prstClr>
                  </a:outerShdw>
                </a:effectLst>
                <a:latin typeface="Calibri"/>
              </a:rPr>
              <a:t>installed</a:t>
            </a:r>
          </a:p>
          <a:p>
            <a:pPr marL="285750" indent="-285750">
              <a:buFont typeface="Arial" charset="0"/>
              <a:buChar char="•"/>
            </a:pPr>
            <a:r>
              <a:rPr lang="en-US" sz="2000" b="1"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30 March 2018</a:t>
            </a:r>
            <a:r>
              <a:rPr lang="en-US" sz="2000" b="1"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 </a:t>
            </a:r>
            <a:r>
              <a:rPr lang="en-US" sz="2000" b="1"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Provisional </a:t>
            </a:r>
            <a:r>
              <a:rPr lang="en-US" sz="2000" b="1"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PS-PVR </a:t>
            </a:r>
            <a:endParaRPr lang="en-US" sz="2000" b="1" kern="1200" dirty="0" smtClean="0">
              <a:ln w="0"/>
              <a:solidFill>
                <a:prstClr val="white"/>
              </a:solidFill>
              <a:effectLst>
                <a:outerShdw blurRad="38100" dist="19050" dir="2700000" algn="tl" rotWithShape="0">
                  <a:prstClr val="black">
                    <a:alpha val="40000"/>
                  </a:prstClr>
                </a:outerShdw>
              </a:effectLst>
              <a:latin typeface="Calibri"/>
              <a:ea typeface="+mn-ea"/>
              <a:cs typeface="+mn-cs"/>
            </a:endParaRPr>
          </a:p>
        </p:txBody>
      </p:sp>
      <p:sp>
        <p:nvSpPr>
          <p:cNvPr id="9" name="Title 1"/>
          <p:cNvSpPr>
            <a:spLocks noGrp="1"/>
          </p:cNvSpPr>
          <p:nvPr>
            <p:ph type="title"/>
          </p:nvPr>
        </p:nvSpPr>
        <p:spPr>
          <a:xfrm>
            <a:off x="1345224" y="198673"/>
            <a:ext cx="6408821" cy="968626"/>
          </a:xfrm>
        </p:spPr>
        <p:txBody>
          <a:bodyPr/>
          <a:lstStyle/>
          <a:p>
            <a:r>
              <a:rPr lang="en-US" sz="2800" dirty="0" smtClean="0"/>
              <a:t>Issues Needing Resolution for</a:t>
            </a:r>
            <a:br>
              <a:rPr lang="en-US" sz="2800" dirty="0" smtClean="0"/>
            </a:br>
            <a:r>
              <a:rPr lang="en-US" sz="2800" dirty="0" smtClean="0"/>
              <a:t> Provisional Maturity</a:t>
            </a:r>
            <a:endParaRPr lang="en-US" sz="2000" dirty="0"/>
          </a:p>
        </p:txBody>
      </p:sp>
    </p:spTree>
    <p:extLst>
      <p:ext uri="{BB962C8B-B14F-4D97-AF65-F5344CB8AC3E}">
        <p14:creationId xmlns:p14="http://schemas.microsoft.com/office/powerpoint/2010/main" val="3285679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quality evaluation</a:t>
            </a:r>
            <a:endParaRPr lang="en-US" dirty="0"/>
          </a:p>
        </p:txBody>
      </p:sp>
      <p:sp>
        <p:nvSpPr>
          <p:cNvPr id="3" name="Text Placeholder 2"/>
          <p:cNvSpPr>
            <a:spLocks noGrp="1"/>
          </p:cNvSpPr>
          <p:nvPr>
            <p:ph type="body" idx="1"/>
          </p:nvPr>
        </p:nvSpPr>
        <p:spPr/>
        <p:txBody>
          <a:bodyPr/>
          <a:lstStyle/>
          <a:p>
            <a:r>
              <a:rPr lang="en-US" dirty="0" smtClean="0"/>
              <a:t>GOES-16 Rainfall Rate / QPE L2 Product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22</a:t>
            </a:fld>
            <a:endParaRPr lang="en-US" altLang="en-US" dirty="0">
              <a:solidFill>
                <a:prstClr val="white"/>
              </a:solidFill>
            </a:endParaRPr>
          </a:p>
        </p:txBody>
      </p:sp>
    </p:spTree>
    <p:extLst>
      <p:ext uri="{BB962C8B-B14F-4D97-AF65-F5344CB8AC3E}">
        <p14:creationId xmlns:p14="http://schemas.microsoft.com/office/powerpoint/2010/main" val="2369960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Provisional PLPT</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23</a:t>
            </a:fld>
            <a:endParaRPr lang="en-US" sz="1200" b="0" i="0" u="none" strike="noStrike" cap="none">
              <a:solidFill>
                <a:schemeClr val="lt1"/>
              </a:solidFill>
              <a:latin typeface="Calibri"/>
              <a:ea typeface="Calibri"/>
              <a:cs typeface="Calibri"/>
              <a:sym typeface="Calibri"/>
            </a:endParaRPr>
          </a:p>
        </p:txBody>
      </p:sp>
      <p:graphicFrame>
        <p:nvGraphicFramePr>
          <p:cNvPr id="5" name="Shape 107"/>
          <p:cNvGraphicFramePr/>
          <p:nvPr>
            <p:extLst>
              <p:ext uri="{D42A27DB-BD31-4B8C-83A1-F6EECF244321}">
                <p14:modId xmlns:p14="http://schemas.microsoft.com/office/powerpoint/2010/main" val="803186113"/>
              </p:ext>
            </p:extLst>
          </p:nvPr>
        </p:nvGraphicFramePr>
        <p:xfrm>
          <a:off x="508186" y="1553795"/>
          <a:ext cx="8151750" cy="1010940"/>
        </p:xfrm>
        <a:graphic>
          <a:graphicData uri="http://schemas.openxmlformats.org/drawingml/2006/table">
            <a:tbl>
              <a:tblPr firstRow="1" bandRow="1">
                <a:noFill/>
              </a:tblPr>
              <a:tblGrid>
                <a:gridCol w="1623575"/>
                <a:gridCol w="2893475"/>
                <a:gridCol w="1315950"/>
                <a:gridCol w="1136350"/>
                <a:gridCol w="1182400"/>
              </a:tblGrid>
              <a:tr h="370850">
                <a:tc>
                  <a:txBody>
                    <a:bodyPr/>
                    <a:lstStyle/>
                    <a:p>
                      <a:pPr marL="0" marR="0" lvl="0" indent="0" algn="ctr" rtl="0">
                        <a:spcBef>
                          <a:spcPts val="0"/>
                        </a:spcBef>
                        <a:buSzPct val="25000"/>
                        <a:buNone/>
                      </a:pPr>
                      <a:r>
                        <a:rPr lang="en-US" sz="1800" b="1" i="0" u="none" strike="noStrike" cap="none" dirty="0"/>
                        <a:t>PLPT ID</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dirty="0"/>
                        <a:t>Descriptive Title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 Complete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Results</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AWG POC</a:t>
                      </a:r>
                    </a:p>
                  </a:txBody>
                  <a:tcPr marL="91450" marR="91450" marT="45725" marB="45725" anchor="ctr">
                    <a:solidFill>
                      <a:srgbClr val="BFBFBF"/>
                    </a:solidFill>
                  </a:tcPr>
                </a:tc>
              </a:tr>
              <a:tr h="370850">
                <a:tc>
                  <a:txBody>
                    <a:bodyPr/>
                    <a:lstStyle/>
                    <a:p>
                      <a:pPr marL="0" marR="0" lvl="0" indent="0" algn="ctr" rtl="0">
                        <a:spcBef>
                          <a:spcPts val="0"/>
                        </a:spcBef>
                        <a:buSzPct val="25000"/>
                        <a:buNone/>
                      </a:pPr>
                      <a:r>
                        <a:rPr lang="en-US" sz="1800" u="none" strike="noStrike" cap="none" dirty="0" smtClean="0"/>
                        <a:t>ABI-FD_</a:t>
                      </a:r>
                      <a:r>
                        <a:rPr lang="en-US" sz="1800" dirty="0" smtClean="0"/>
                        <a:t>QPE</a:t>
                      </a:r>
                      <a:r>
                        <a:rPr lang="en-US" sz="1800" u="none" strike="noStrike" cap="none" dirty="0" smtClean="0"/>
                        <a:t>04</a:t>
                      </a:r>
                      <a:endParaRPr lang="en-US" sz="1800" u="none" strike="noStrike" cap="none" dirty="0"/>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a:t>Assess accuracy and precision of product</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a:t>100</a:t>
                      </a:r>
                    </a:p>
                  </a:txBody>
                  <a:tcPr marL="91450" marR="91450" marT="45725" marB="45725" anchor="ctr">
                    <a:solidFill>
                      <a:schemeClr val="lt1"/>
                    </a:solidFill>
                  </a:tcPr>
                </a:tc>
                <a:tc>
                  <a:txBody>
                    <a:bodyPr/>
                    <a:lstStyle/>
                    <a:p>
                      <a:pPr lvl="0" algn="ctr" rtl="0">
                        <a:spcBef>
                          <a:spcPts val="0"/>
                        </a:spcBef>
                        <a:buClr>
                          <a:schemeClr val="dk1"/>
                        </a:buClr>
                        <a:buSzPct val="25000"/>
                        <a:buFont typeface="Arial"/>
                        <a:buNone/>
                      </a:pPr>
                      <a:r>
                        <a:rPr lang="en-US" sz="1800"/>
                        <a:t>Complete</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dirty="0"/>
                        <a:t>AWG</a:t>
                      </a:r>
                    </a:p>
                  </a:txBody>
                  <a:tcPr marL="91450" marR="91450" marT="45725" marB="45725" anchor="ctr">
                    <a:solidFill>
                      <a:schemeClr val="lt1"/>
                    </a:solidFill>
                  </a:tcPr>
                </a:tc>
              </a:tr>
            </a:tbl>
          </a:graphicData>
        </a:graphic>
      </p:graphicFrame>
    </p:spTree>
    <p:extLst>
      <p:ext uri="{BB962C8B-B14F-4D97-AF65-F5344CB8AC3E}">
        <p14:creationId xmlns:p14="http://schemas.microsoft.com/office/powerpoint/2010/main" val="1689417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Top Level Evaluation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2754270"/>
              </p:ext>
            </p:extLst>
          </p:nvPr>
        </p:nvGraphicFramePr>
        <p:xfrm>
          <a:off x="232610" y="1138555"/>
          <a:ext cx="8686800" cy="4785360"/>
        </p:xfrm>
        <a:graphic>
          <a:graphicData uri="http://schemas.openxmlformats.org/drawingml/2006/table">
            <a:tbl>
              <a:tblPr firstRow="1" bandRow="1">
                <a:tableStyleId>{5C22544A-7EE6-4342-B048-85BDC9FD1C3A}</a:tableStyleId>
              </a:tblPr>
              <a:tblGrid>
                <a:gridCol w="1506543"/>
                <a:gridCol w="2227257"/>
                <a:gridCol w="2514600"/>
                <a:gridCol w="2438400"/>
              </a:tblGrid>
              <a:tr h="370840">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Past Performance </a:t>
                      </a:r>
                    </a:p>
                    <a:p>
                      <a:pPr algn="ctr"/>
                      <a:r>
                        <a:rPr lang="en-US" dirty="0" smtClean="0"/>
                        <a:t>(at Beta PS-PVR)</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Current Status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Future Outlook</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Quantitative</a:t>
                      </a:r>
                    </a:p>
                    <a:p>
                      <a:pPr algn="ctr"/>
                      <a:r>
                        <a:rPr lang="en-US" b="1" dirty="0" smtClean="0"/>
                        <a:t>Performance:</a:t>
                      </a:r>
                    </a:p>
                    <a:p>
                      <a:pPr algn="ctr"/>
                      <a:endParaRPr lang="en-US" dirty="0" smtClean="0"/>
                    </a:p>
                    <a:p>
                      <a:pPr algn="ctr"/>
                      <a:r>
                        <a:rPr lang="en-US" sz="1600" i="1" dirty="0" smtClean="0"/>
                        <a:t>(Accuracy, </a:t>
                      </a:r>
                    </a:p>
                    <a:p>
                      <a:pPr algn="ctr"/>
                      <a:r>
                        <a:rPr lang="en-US" sz="1600" i="1" dirty="0" smtClean="0"/>
                        <a:t>Precision)</a:t>
                      </a:r>
                      <a:endParaRPr lang="en-US" sz="16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1125" indent="-111125" algn="l">
                        <a:buFont typeface="Arial" pitchFamily="34" charset="0"/>
                        <a:buChar char="•"/>
                      </a:pPr>
                      <a:r>
                        <a:rPr lang="en-US" sz="1400" baseline="0" dirty="0" smtClean="0">
                          <a:solidFill>
                            <a:schemeClr val="dk1"/>
                          </a:solidFill>
                        </a:rPr>
                        <a:t>Conditionally passed for 2 months’ data; passed after coefficient updates</a:t>
                      </a:r>
                      <a:endParaRPr lang="en-US" sz="1400" baseline="0" dirty="0" smtClean="0">
                        <a:solidFill>
                          <a:schemeClr val="tx1"/>
                        </a:solidFill>
                      </a:endParaRPr>
                    </a:p>
                    <a:p>
                      <a:pPr marL="234950" lvl="1" indent="-111125" algn="l">
                        <a:buFont typeface="Wingdings" pitchFamily="2" charset="2"/>
                        <a:buChar char="§"/>
                      </a:pPr>
                      <a:r>
                        <a:rPr lang="en-US" sz="1400" dirty="0" smtClean="0">
                          <a:solidFill>
                            <a:schemeClr val="tx1"/>
                          </a:solidFill>
                        </a:rPr>
                        <a:t>Accuracy and precision specs not met on 2 months’ data before coefficient updates</a:t>
                      </a:r>
                      <a:r>
                        <a:rPr lang="en-US" sz="1400" baseline="0" dirty="0" smtClean="0">
                          <a:solidFill>
                            <a:schemeClr val="tx1"/>
                          </a:solidFill>
                        </a:rPr>
                        <a:t> but met on 6 months’ data after coefficient updates</a:t>
                      </a:r>
                      <a:endParaRPr lang="en-US" sz="1400" dirty="0" smtClean="0"/>
                    </a:p>
                    <a:p>
                      <a:pPr marL="111125" indent="-111125" algn="l">
                        <a:buFont typeface="Arial" pitchFamily="34" charset="0"/>
                        <a:buChar char="•"/>
                      </a:pPr>
                      <a:r>
                        <a:rPr lang="en-US" sz="1400" b="1" dirty="0" smtClean="0">
                          <a:solidFill>
                            <a:schemeClr val="tx1"/>
                          </a:solidFill>
                        </a:rPr>
                        <a:t>Identified Issues</a:t>
                      </a:r>
                      <a:r>
                        <a:rPr lang="en-US" sz="1400" b="1" baseline="0" dirty="0" smtClean="0">
                          <a:solidFill>
                            <a:schemeClr val="tx1"/>
                          </a:solidFill>
                        </a:rPr>
                        <a:t>:</a:t>
                      </a:r>
                    </a:p>
                    <a:p>
                      <a:pPr marL="234950" lvl="1" indent="-111125" algn="l">
                        <a:buFont typeface="Wingdings" pitchFamily="2" charset="2"/>
                        <a:buChar char="§"/>
                      </a:pPr>
                      <a:r>
                        <a:rPr lang="en-US" sz="1400" dirty="0" smtClean="0">
                          <a:solidFill>
                            <a:schemeClr val="tx1"/>
                          </a:solidFill>
                        </a:rPr>
                        <a:t>Calibration coefficients based on SEVIRI were</a:t>
                      </a:r>
                      <a:r>
                        <a:rPr lang="en-US" sz="1400" baseline="0" dirty="0" smtClean="0">
                          <a:solidFill>
                            <a:schemeClr val="tx1"/>
                          </a:solidFill>
                        </a:rPr>
                        <a:t> not appropriate for ABI when WV passbands were involved; result was widespread heavy rainfall in cold air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111125" indent="-111125" algn="l">
                        <a:buFont typeface="Arial" pitchFamily="34" charset="0"/>
                        <a:buChar char="•"/>
                      </a:pPr>
                      <a:r>
                        <a:rPr lang="en-US" sz="1400" dirty="0" smtClean="0"/>
                        <a:t>A</a:t>
                      </a:r>
                      <a:r>
                        <a:rPr lang="en-US" sz="1400" baseline="0" dirty="0" smtClean="0"/>
                        <a:t> cold air outbreak in December revealed that some predictors using the difference between the IR window and WV bands were mistaking surface inversions for rainfall, resulting in widespread light rain in very cold air. </a:t>
                      </a:r>
                      <a:r>
                        <a:rPr lang="en-US" sz="1400" dirty="0" smtClean="0"/>
                        <a:t>A second set of emergency</a:t>
                      </a:r>
                      <a:r>
                        <a:rPr lang="en-US" sz="1400" baseline="0" dirty="0" smtClean="0"/>
                        <a:t> </a:t>
                      </a:r>
                      <a:r>
                        <a:rPr lang="en-US" sz="1400" dirty="0" smtClean="0"/>
                        <a:t>coefficient updates in January (prior</a:t>
                      </a:r>
                      <a:r>
                        <a:rPr lang="en-US" sz="1400" baseline="0" dirty="0" smtClean="0"/>
                        <a:t> to the pre-launch code freeze)</a:t>
                      </a:r>
                      <a:r>
                        <a:rPr lang="en-US" sz="1400" dirty="0" smtClean="0"/>
                        <a:t> largely resolved this issue.</a:t>
                      </a:r>
                    </a:p>
                    <a:p>
                      <a:pPr marL="111125" indent="-111125" algn="l">
                        <a:buFont typeface="Arial" pitchFamily="34" charset="0"/>
                        <a:buChar char="•"/>
                      </a:pPr>
                      <a:r>
                        <a:rPr lang="en-US" sz="1400" dirty="0" smtClean="0"/>
                        <a:t>Accuracy and precision specs are met for 1 year of (largely)</a:t>
                      </a:r>
                      <a:r>
                        <a:rPr lang="en-US" sz="1400" baseline="0" dirty="0" smtClean="0"/>
                        <a:t> </a:t>
                      </a:r>
                      <a:r>
                        <a:rPr lang="en-US" sz="1400" u="sng" baseline="0" dirty="0" smtClean="0"/>
                        <a:t>reprocessed </a:t>
                      </a:r>
                      <a:r>
                        <a:rPr lang="en-US" sz="1400" baseline="0" dirty="0" smtClean="0"/>
                        <a:t>data over the CONUS, though not at every point in the CONUS.  Spec is not met when the rest of the FD is 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111125" indent="-111125" algn="l">
                        <a:buFont typeface="Arial" pitchFamily="34" charset="0"/>
                        <a:buChar char="•"/>
                      </a:pPr>
                      <a:r>
                        <a:rPr lang="en-US" sz="1400" baseline="0" dirty="0" smtClean="0"/>
                        <a:t>Expect further improvements in the rain rate product with another improved set of calibration coefficients that is more seasonally robust</a:t>
                      </a:r>
                    </a:p>
                    <a:p>
                      <a:pPr marL="111125" indent="-111125" algn="l">
                        <a:buFont typeface="Arial" pitchFamily="34" charset="0"/>
                        <a:buChar char="•"/>
                      </a:pPr>
                      <a:r>
                        <a:rPr lang="en-US" sz="1400" baseline="0" dirty="0" smtClean="0">
                          <a:solidFill>
                            <a:schemeClr val="tx1"/>
                          </a:solidFill>
                        </a:rPr>
                        <a:t>However, all science code improvements are needed to realize full potential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24</a:t>
            </a:fld>
            <a:endParaRPr lang="en-US"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Comparison of GS and STAR Stats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25</a:t>
            </a:fld>
            <a:endParaRPr lang="en-US" sz="1200" b="0" i="0" u="none" strike="noStrike" cap="none">
              <a:solidFill>
                <a:schemeClr val="lt1"/>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1371600" y="1127253"/>
            <a:ext cx="6400800" cy="4652267"/>
          </a:xfrm>
          <a:prstGeom prst="rect">
            <a:avLst/>
          </a:prstGeom>
        </p:spPr>
      </p:pic>
      <p:sp>
        <p:nvSpPr>
          <p:cNvPr id="7" name="Shape 142"/>
          <p:cNvSpPr txBox="1"/>
          <p:nvPr/>
        </p:nvSpPr>
        <p:spPr>
          <a:xfrm>
            <a:off x="179925" y="5779520"/>
            <a:ext cx="8419800" cy="791968"/>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Reprocessed and operational stats converge after OE update on 25 January; differences due mainly to rounding errors.</a:t>
            </a: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1949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26</a:t>
            </a:fld>
            <a:endParaRPr lang="en-US" sz="1200" b="0" i="0" u="none" strike="noStrike" cap="none">
              <a:solidFill>
                <a:schemeClr val="lt1"/>
              </a:solidFill>
              <a:latin typeface="Calibri"/>
              <a:ea typeface="Calibri"/>
              <a:cs typeface="Calibri"/>
              <a:sym typeface="Calibri"/>
            </a:endParaRPr>
          </a:p>
        </p:txBody>
      </p:sp>
      <p:graphicFrame>
        <p:nvGraphicFramePr>
          <p:cNvPr id="6" name="Shape 141"/>
          <p:cNvGraphicFramePr/>
          <p:nvPr>
            <p:extLst>
              <p:ext uri="{D42A27DB-BD31-4B8C-83A1-F6EECF244321}">
                <p14:modId xmlns:p14="http://schemas.microsoft.com/office/powerpoint/2010/main" val="3724633204"/>
              </p:ext>
            </p:extLst>
          </p:nvPr>
        </p:nvGraphicFramePr>
        <p:xfrm>
          <a:off x="76200" y="1867900"/>
          <a:ext cx="9067801" cy="2560200"/>
        </p:xfrm>
        <a:graphic>
          <a:graphicData uri="http://schemas.openxmlformats.org/drawingml/2006/table">
            <a:tbl>
              <a:tblPr>
                <a:noFill/>
              </a:tblPr>
              <a:tblGrid>
                <a:gridCol w="1730829"/>
                <a:gridCol w="1861860"/>
                <a:gridCol w="1439442"/>
                <a:gridCol w="1303758"/>
                <a:gridCol w="1325142"/>
                <a:gridCol w="1406770"/>
              </a:tblGrid>
              <a:tr h="320025">
                <a:tc rowSpan="2">
                  <a:txBody>
                    <a:bodyPr/>
                    <a:lstStyle/>
                    <a:p>
                      <a:pPr lvl="0">
                        <a:spcBef>
                          <a:spcPts val="0"/>
                        </a:spcBef>
                        <a:buNone/>
                      </a:pPr>
                      <a:r>
                        <a:rPr lang="en-US" sz="3000" dirty="0" smtClean="0">
                          <a:solidFill>
                            <a:schemeClr val="tx1"/>
                          </a:solidFill>
                        </a:rPr>
                        <a:t>(mm/h)</a:t>
                      </a:r>
                      <a:endParaRPr sz="3000" dirty="0">
                        <a:solidFill>
                          <a:schemeClr val="tx1"/>
                        </a:solidFill>
                      </a:endParaRPr>
                    </a:p>
                  </a:txBody>
                  <a:tcPr marL="91425" marR="91425" marT="91425" marB="91425">
                    <a:solidFill>
                      <a:schemeClr val="bg1"/>
                    </a:solidFill>
                  </a:tcPr>
                </a:tc>
                <a:tc rowSpan="2">
                  <a:txBody>
                    <a:bodyPr/>
                    <a:lstStyle/>
                    <a:p>
                      <a:pPr lvl="0" algn="ctr" rtl="0">
                        <a:spcBef>
                          <a:spcPts val="0"/>
                        </a:spcBef>
                        <a:buNone/>
                      </a:pPr>
                      <a:r>
                        <a:rPr lang="en-US" sz="3000" b="1" dirty="0">
                          <a:solidFill>
                            <a:schemeClr val="tx1"/>
                          </a:solidFill>
                        </a:rPr>
                        <a:t>Spec</a:t>
                      </a:r>
                    </a:p>
                  </a:txBody>
                  <a:tcPr marL="91425" marR="91425" marT="91425" marB="91425">
                    <a:solidFill>
                      <a:schemeClr val="bg1"/>
                    </a:solidFill>
                  </a:tcPr>
                </a:tc>
                <a:tc gridSpan="2">
                  <a:txBody>
                    <a:bodyPr/>
                    <a:lstStyle/>
                    <a:p>
                      <a:pPr lvl="0" algn="ctr" rtl="0">
                        <a:spcBef>
                          <a:spcPts val="0"/>
                        </a:spcBef>
                        <a:buNone/>
                      </a:pPr>
                      <a:r>
                        <a:rPr lang="en-US" sz="3000" b="1" dirty="0" smtClean="0">
                          <a:solidFill>
                            <a:schemeClr val="tx1"/>
                          </a:solidFill>
                        </a:rPr>
                        <a:t>Vs. MRMS</a:t>
                      </a:r>
                      <a:endParaRPr lang="en-US" sz="3000" b="1" dirty="0">
                        <a:solidFill>
                          <a:schemeClr val="tx1"/>
                        </a:solidFill>
                      </a:endParaRPr>
                    </a:p>
                  </a:txBody>
                  <a:tcPr marL="91425" marR="91425" marT="91425" marB="91425">
                    <a:solidFill>
                      <a:schemeClr val="bg1"/>
                    </a:solidFill>
                  </a:tcPr>
                </a:tc>
                <a:tc hMerge="1">
                  <a:txBody>
                    <a:bodyPr/>
                    <a:lstStyle/>
                    <a:p>
                      <a:endParaRPr lang="en-US"/>
                    </a:p>
                  </a:txBody>
                  <a:tcPr/>
                </a:tc>
                <a:tc gridSpan="2">
                  <a:txBody>
                    <a:bodyPr/>
                    <a:lstStyle/>
                    <a:p>
                      <a:pPr lvl="0" algn="ctr" rtl="0">
                        <a:spcBef>
                          <a:spcPts val="0"/>
                        </a:spcBef>
                        <a:buNone/>
                      </a:pPr>
                      <a:r>
                        <a:rPr lang="en-US" sz="3000" b="1" dirty="0" smtClean="0">
                          <a:solidFill>
                            <a:schemeClr val="tx1"/>
                          </a:solidFill>
                        </a:rPr>
                        <a:t>Vs.</a:t>
                      </a:r>
                      <a:r>
                        <a:rPr lang="en-US" sz="3000" b="1" baseline="0" dirty="0" smtClean="0">
                          <a:solidFill>
                            <a:schemeClr val="tx1"/>
                          </a:solidFill>
                        </a:rPr>
                        <a:t> DPR</a:t>
                      </a:r>
                      <a:endParaRPr lang="en-US" sz="3000" b="1" dirty="0">
                        <a:solidFill>
                          <a:schemeClr val="tx1"/>
                        </a:solidFill>
                      </a:endParaRPr>
                    </a:p>
                  </a:txBody>
                  <a:tcPr marL="91425" marR="91425" marT="91425" marB="91425">
                    <a:solidFill>
                      <a:schemeClr val="bg1"/>
                    </a:solidFill>
                  </a:tcPr>
                </a:tc>
                <a:tc hMerge="1">
                  <a:txBody>
                    <a:bodyPr/>
                    <a:lstStyle/>
                    <a:p>
                      <a:endParaRPr lang="en-US"/>
                    </a:p>
                  </a:txBody>
                  <a:tcPr/>
                </a:tc>
              </a:tr>
              <a:tr h="320025">
                <a:tc vMerge="1">
                  <a:txBody>
                    <a:bodyPr/>
                    <a:lstStyle/>
                    <a:p>
                      <a:endParaRPr lang="en-US"/>
                    </a:p>
                  </a:txBody>
                  <a:tcPr/>
                </a:tc>
                <a:tc vMerge="1">
                  <a:txBody>
                    <a:bodyPr/>
                    <a:lstStyle/>
                    <a:p>
                      <a:endParaRPr lang="en-US"/>
                    </a:p>
                  </a:txBody>
                  <a:tcPr/>
                </a:tc>
                <a:tc>
                  <a:txBody>
                    <a:bodyPr/>
                    <a:lstStyle/>
                    <a:p>
                      <a:pPr lvl="0" algn="ctr" rtl="0">
                        <a:spcBef>
                          <a:spcPts val="0"/>
                        </a:spcBef>
                        <a:buNone/>
                      </a:pPr>
                      <a:r>
                        <a:rPr lang="en-US" sz="3000" b="1" dirty="0" smtClean="0">
                          <a:solidFill>
                            <a:schemeClr val="tx1"/>
                          </a:solidFill>
                        </a:rPr>
                        <a:t>Ops</a:t>
                      </a:r>
                      <a:endParaRPr lang="en-US" sz="3000" b="1" dirty="0">
                        <a:solidFill>
                          <a:schemeClr val="tx1"/>
                        </a:solidFill>
                      </a:endParaRPr>
                    </a:p>
                  </a:txBody>
                  <a:tcPr marL="91425" marR="91425" marT="91425" marB="91425">
                    <a:solidFill>
                      <a:schemeClr val="bg1"/>
                    </a:solidFill>
                  </a:tcPr>
                </a:tc>
                <a:tc>
                  <a:txBody>
                    <a:bodyPr/>
                    <a:lstStyle/>
                    <a:p>
                      <a:pPr lvl="0" algn="ctr" rtl="0">
                        <a:spcBef>
                          <a:spcPts val="0"/>
                        </a:spcBef>
                        <a:buNone/>
                      </a:pPr>
                      <a:r>
                        <a:rPr lang="en-US" sz="3000" b="1" dirty="0" err="1" smtClean="0">
                          <a:solidFill>
                            <a:schemeClr val="tx1"/>
                          </a:solidFill>
                        </a:rPr>
                        <a:t>Sci</a:t>
                      </a:r>
                      <a:endParaRPr lang="en-US" sz="3000" b="1" dirty="0" smtClean="0">
                        <a:solidFill>
                          <a:schemeClr val="tx1"/>
                        </a:solidFill>
                      </a:endParaRPr>
                    </a:p>
                  </a:txBody>
                  <a:tcPr marL="91425" marR="91425" marT="91425" marB="91425">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b="1" dirty="0" smtClean="0">
                          <a:solidFill>
                            <a:schemeClr val="tx1"/>
                          </a:solidFill>
                        </a:rPr>
                        <a:t>Ops</a:t>
                      </a:r>
                    </a:p>
                  </a:txBody>
                  <a:tcPr marL="91425" marR="91425" marT="91425" marB="91425">
                    <a:solidFill>
                      <a:schemeClr val="bg1"/>
                    </a:solidFill>
                  </a:tcPr>
                </a:tc>
                <a:tc>
                  <a:txBody>
                    <a:bodyPr/>
                    <a:lstStyle/>
                    <a:p>
                      <a:pPr lvl="0" algn="ctr" rtl="0">
                        <a:spcBef>
                          <a:spcPts val="0"/>
                        </a:spcBef>
                        <a:buNone/>
                      </a:pPr>
                      <a:r>
                        <a:rPr lang="en-US" sz="3000" b="1" dirty="0" err="1" smtClean="0">
                          <a:solidFill>
                            <a:schemeClr val="tx1"/>
                          </a:solidFill>
                        </a:rPr>
                        <a:t>Sci</a:t>
                      </a:r>
                      <a:endParaRPr lang="en-US" sz="3000" b="1" dirty="0">
                        <a:solidFill>
                          <a:schemeClr val="tx1"/>
                        </a:solidFill>
                      </a:endParaRPr>
                    </a:p>
                  </a:txBody>
                  <a:tcPr marL="91425" marR="91425" marT="91425" marB="91425">
                    <a:solidFill>
                      <a:schemeClr val="bg1"/>
                    </a:solidFill>
                  </a:tcPr>
                </a:tc>
              </a:tr>
              <a:tr h="381000">
                <a:tc>
                  <a:txBody>
                    <a:bodyPr/>
                    <a:lstStyle/>
                    <a:p>
                      <a:pPr lvl="0" rtl="0">
                        <a:spcBef>
                          <a:spcPts val="0"/>
                        </a:spcBef>
                        <a:buNone/>
                      </a:pPr>
                      <a:r>
                        <a:rPr lang="en-US" sz="3000" dirty="0">
                          <a:solidFill>
                            <a:schemeClr val="tx1"/>
                          </a:solidFill>
                        </a:rPr>
                        <a:t>Accuracy</a:t>
                      </a:r>
                    </a:p>
                  </a:txBody>
                  <a:tcPr marL="91425" marR="91425" marT="91425" marB="91425">
                    <a:solidFill>
                      <a:schemeClr val="bg1"/>
                    </a:solidFill>
                  </a:tcPr>
                </a:tc>
                <a:tc>
                  <a:txBody>
                    <a:bodyPr/>
                    <a:lstStyle/>
                    <a:p>
                      <a:pPr lvl="0" algn="ctr" rtl="0">
                        <a:spcBef>
                          <a:spcPts val="0"/>
                        </a:spcBef>
                        <a:buNone/>
                      </a:pPr>
                      <a:r>
                        <a:rPr lang="en-US" sz="3000">
                          <a:solidFill>
                            <a:schemeClr val="tx1"/>
                          </a:solidFill>
                        </a:rPr>
                        <a:t>6.00</a:t>
                      </a:r>
                    </a:p>
                  </a:txBody>
                  <a:tcPr marL="91425" marR="91425" marT="91425" marB="91425">
                    <a:solidFill>
                      <a:schemeClr val="bg1"/>
                    </a:solidFill>
                  </a:tcPr>
                </a:tc>
                <a:tc>
                  <a:txBody>
                    <a:bodyPr/>
                    <a:lstStyle/>
                    <a:p>
                      <a:pPr lvl="0" algn="ctr" rtl="0">
                        <a:spcBef>
                          <a:spcPts val="0"/>
                        </a:spcBef>
                        <a:buNone/>
                      </a:pPr>
                      <a:r>
                        <a:rPr lang="en-US" sz="3000" dirty="0" smtClean="0">
                          <a:solidFill>
                            <a:srgbClr val="009900"/>
                          </a:solidFill>
                        </a:rPr>
                        <a:t>4.51</a:t>
                      </a:r>
                      <a:endParaRPr lang="en-US" sz="3000" dirty="0">
                        <a:solidFill>
                          <a:srgbClr val="00990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00B050"/>
                          </a:solidFill>
                        </a:rPr>
                        <a:t>3.01</a:t>
                      </a:r>
                      <a:endParaRPr lang="en-US" sz="3000" dirty="0">
                        <a:solidFill>
                          <a:srgbClr val="00B05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7.05</a:t>
                      </a:r>
                      <a:endParaRPr lang="en-US" sz="3000" dirty="0">
                        <a:solidFill>
                          <a:srgbClr val="FF000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00B050"/>
                          </a:solidFill>
                        </a:rPr>
                        <a:t>5.66</a:t>
                      </a:r>
                      <a:endParaRPr lang="en-US" sz="3000" dirty="0">
                        <a:solidFill>
                          <a:srgbClr val="00B050"/>
                        </a:solidFill>
                      </a:endParaRPr>
                    </a:p>
                  </a:txBody>
                  <a:tcPr marL="91425" marR="91425" marT="91425" marB="91425">
                    <a:solidFill>
                      <a:schemeClr val="bg1"/>
                    </a:solidFill>
                  </a:tcPr>
                </a:tc>
              </a:tr>
              <a:tr h="381000">
                <a:tc>
                  <a:txBody>
                    <a:bodyPr/>
                    <a:lstStyle/>
                    <a:p>
                      <a:pPr lvl="0" rtl="0">
                        <a:spcBef>
                          <a:spcPts val="0"/>
                        </a:spcBef>
                        <a:buNone/>
                      </a:pPr>
                      <a:r>
                        <a:rPr lang="en-US" sz="3000">
                          <a:solidFill>
                            <a:schemeClr val="tx1"/>
                          </a:solidFill>
                        </a:rPr>
                        <a:t>Precision</a:t>
                      </a:r>
                    </a:p>
                  </a:txBody>
                  <a:tcPr marL="91425" marR="91425" marT="91425" marB="91425">
                    <a:solidFill>
                      <a:schemeClr val="bg1"/>
                    </a:solidFill>
                  </a:tcPr>
                </a:tc>
                <a:tc>
                  <a:txBody>
                    <a:bodyPr/>
                    <a:lstStyle/>
                    <a:p>
                      <a:pPr lvl="0" algn="ctr" rtl="0">
                        <a:spcBef>
                          <a:spcPts val="0"/>
                        </a:spcBef>
                        <a:buNone/>
                      </a:pPr>
                      <a:r>
                        <a:rPr lang="en-US" sz="3000" dirty="0">
                          <a:solidFill>
                            <a:schemeClr val="tx1"/>
                          </a:solidFill>
                        </a:rPr>
                        <a:t>9.00</a:t>
                      </a:r>
                    </a:p>
                  </a:txBody>
                  <a:tcPr marL="91425" marR="91425" marT="91425" marB="91425">
                    <a:solidFill>
                      <a:schemeClr val="bg1"/>
                    </a:solidFill>
                  </a:tcPr>
                </a:tc>
                <a:tc>
                  <a:txBody>
                    <a:bodyPr/>
                    <a:lstStyle/>
                    <a:p>
                      <a:pPr lvl="0" algn="ctr" rtl="0">
                        <a:spcBef>
                          <a:spcPts val="0"/>
                        </a:spcBef>
                        <a:buNone/>
                      </a:pPr>
                      <a:r>
                        <a:rPr lang="en-US" sz="3000" smtClean="0">
                          <a:solidFill>
                            <a:srgbClr val="009900"/>
                          </a:solidFill>
                        </a:rPr>
                        <a:t>8.83</a:t>
                      </a:r>
                      <a:endParaRPr lang="en-US" sz="3000" dirty="0">
                        <a:solidFill>
                          <a:srgbClr val="00990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00B050"/>
                          </a:solidFill>
                        </a:rPr>
                        <a:t>4.75</a:t>
                      </a:r>
                      <a:endParaRPr lang="en-US" sz="3000" dirty="0">
                        <a:solidFill>
                          <a:srgbClr val="00B05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9.70</a:t>
                      </a:r>
                      <a:endParaRPr lang="en-US" sz="3000" dirty="0">
                        <a:solidFill>
                          <a:srgbClr val="FF0000"/>
                        </a:solidFill>
                      </a:endParaRPr>
                    </a:p>
                  </a:txBody>
                  <a:tcPr marL="91425" marR="91425" marT="91425" marB="91425">
                    <a:solidFill>
                      <a:schemeClr val="bg1"/>
                    </a:solidFill>
                  </a:tcPr>
                </a:tc>
                <a:tc>
                  <a:txBody>
                    <a:bodyPr/>
                    <a:lstStyle/>
                    <a:p>
                      <a:pPr lvl="0" algn="ctr" rtl="0">
                        <a:spcBef>
                          <a:spcPts val="0"/>
                        </a:spcBef>
                        <a:buNone/>
                      </a:pPr>
                      <a:r>
                        <a:rPr lang="en-US" sz="3000" dirty="0" smtClean="0">
                          <a:solidFill>
                            <a:srgbClr val="FF0000"/>
                          </a:solidFill>
                        </a:rPr>
                        <a:t>9.40</a:t>
                      </a:r>
                      <a:endParaRPr lang="en-US" sz="3000" dirty="0">
                        <a:solidFill>
                          <a:srgbClr val="FF0000"/>
                        </a:solidFill>
                      </a:endParaRPr>
                    </a:p>
                  </a:txBody>
                  <a:tcPr marL="91425" marR="91425" marT="91425" marB="91425">
                    <a:solidFill>
                      <a:schemeClr val="bg1"/>
                    </a:solidFill>
                  </a:tcPr>
                </a:tc>
              </a:tr>
            </a:tbl>
          </a:graphicData>
        </a:graphic>
      </p:graphicFrame>
      <p:sp>
        <p:nvSpPr>
          <p:cNvPr id="9" name="Shape 142"/>
          <p:cNvSpPr txBox="1"/>
          <p:nvPr/>
        </p:nvSpPr>
        <p:spPr>
          <a:xfrm>
            <a:off x="179924" y="4528695"/>
            <a:ext cx="8682722" cy="1960027"/>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Operational rain rates meet spec over the CONUS vs. Q3 but not over the full disk vs. DPR</a:t>
            </a:r>
          </a:p>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Science code rain rates meet spec over the CONUS by a wide margin and meet accuracy spec vs. DPR but not precision--due to </a:t>
            </a:r>
            <a:r>
              <a:rPr lang="en-US" sz="2400" dirty="0" smtClean="0">
                <a:solidFill>
                  <a:schemeClr val="lt1"/>
                </a:solidFill>
                <a:latin typeface="Calibri"/>
                <a:ea typeface="Calibri"/>
                <a:cs typeface="Calibri"/>
                <a:sym typeface="Calibri"/>
              </a:rPr>
              <a:t>performance issues during DJF that are still being investigated</a:t>
            </a:r>
            <a:endParaRPr lang="en-US" sz="2400" dirty="0">
              <a:solidFill>
                <a:schemeClr val="lt1"/>
              </a:solidFill>
              <a:latin typeface="Calibri"/>
              <a:ea typeface="Calibri"/>
              <a:cs typeface="Calibri"/>
              <a:sym typeface="Calibri"/>
            </a:endParaRPr>
          </a:p>
        </p:txBody>
      </p:sp>
      <p:sp>
        <p:nvSpPr>
          <p:cNvPr id="10"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Results of ABI-FD_QPE04</a:t>
            </a:r>
            <a:endParaRPr lang="en-US" sz="36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454917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dirty="0" smtClean="0">
                <a:solidFill>
                  <a:schemeClr val="lt1"/>
                </a:solidFill>
                <a:latin typeface="Calibri"/>
                <a:ea typeface="Calibri"/>
                <a:cs typeface="Calibri"/>
                <a:sym typeface="Calibri"/>
              </a:rPr>
              <a:t>1-Year Validation Results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27</a:t>
            </a:fld>
            <a:endParaRPr lang="en-US" sz="1200" b="0" i="0" u="none" strike="noStrike" cap="none">
              <a:solidFill>
                <a:schemeClr val="lt1"/>
              </a:solidFill>
              <a:latin typeface="Calibri"/>
              <a:ea typeface="Calibri"/>
              <a:cs typeface="Calibri"/>
              <a:sym typeface="Calibri"/>
            </a:endParaRPr>
          </a:p>
        </p:txBody>
      </p:sp>
      <p:sp>
        <p:nvSpPr>
          <p:cNvPr id="9" name="Shape 142"/>
          <p:cNvSpPr txBox="1"/>
          <p:nvPr/>
        </p:nvSpPr>
        <p:spPr>
          <a:xfrm>
            <a:off x="140169" y="5884887"/>
            <a:ext cx="8419800" cy="836565"/>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for pixels with retrieved rain rates of 9.5-10.5 mm/h </a:t>
            </a:r>
            <a:r>
              <a:rPr lang="en-US" sz="2400" dirty="0">
                <a:solidFill>
                  <a:schemeClr val="lt1"/>
                </a:solidFill>
                <a:latin typeface="Calibri"/>
                <a:ea typeface="Calibri"/>
                <a:cs typeface="Calibri"/>
                <a:sym typeface="Calibri"/>
              </a:rPr>
              <a:t>for 1 March </a:t>
            </a:r>
            <a:r>
              <a:rPr lang="en-US" sz="2400" dirty="0" smtClean="0">
                <a:solidFill>
                  <a:schemeClr val="lt1"/>
                </a:solidFill>
                <a:latin typeface="Calibri"/>
                <a:ea typeface="Calibri"/>
                <a:cs typeface="Calibri"/>
                <a:sym typeface="Calibri"/>
              </a:rPr>
              <a:t>2017 – 28 February 2018.</a:t>
            </a:r>
            <a:endParaRPr lang="en-US" sz="2400" dirty="0">
              <a:solidFill>
                <a:schemeClr val="lt1"/>
              </a:solidFill>
              <a:latin typeface="Calibri"/>
              <a:ea typeface="Calibri"/>
              <a:cs typeface="Calibri"/>
              <a:sym typeface="Calibri"/>
            </a:endParaRPr>
          </a:p>
        </p:txBody>
      </p:sp>
      <p:sp>
        <p:nvSpPr>
          <p:cNvPr id="13" name="TextBox 12"/>
          <p:cNvSpPr txBox="1"/>
          <p:nvPr/>
        </p:nvSpPr>
        <p:spPr>
          <a:xfrm>
            <a:off x="12454" y="1143000"/>
            <a:ext cx="3044952" cy="369332"/>
          </a:xfrm>
          <a:prstGeom prst="rect">
            <a:avLst/>
          </a:prstGeom>
          <a:noFill/>
        </p:spPr>
        <p:txBody>
          <a:bodyPr wrap="square" rtlCol="0">
            <a:spAutoFit/>
          </a:bodyPr>
          <a:lstStyle/>
          <a:p>
            <a:pPr algn="ctr"/>
            <a:r>
              <a:rPr lang="en-US" sz="1800" b="1" dirty="0" smtClean="0">
                <a:solidFill>
                  <a:schemeClr val="bg1"/>
                </a:solidFill>
              </a:rPr>
              <a:t>Accuracy</a:t>
            </a:r>
            <a:endParaRPr lang="en-US" sz="1800" b="1" dirty="0">
              <a:solidFill>
                <a:schemeClr val="bg1"/>
              </a:solidFill>
            </a:endParaRPr>
          </a:p>
        </p:txBody>
      </p:sp>
      <p:sp>
        <p:nvSpPr>
          <p:cNvPr id="14" name="TextBox 13"/>
          <p:cNvSpPr txBox="1"/>
          <p:nvPr/>
        </p:nvSpPr>
        <p:spPr>
          <a:xfrm>
            <a:off x="3041642" y="1143000"/>
            <a:ext cx="3044952" cy="369332"/>
          </a:xfrm>
          <a:prstGeom prst="rect">
            <a:avLst/>
          </a:prstGeom>
          <a:noFill/>
        </p:spPr>
        <p:txBody>
          <a:bodyPr wrap="square" rtlCol="0">
            <a:spAutoFit/>
          </a:bodyPr>
          <a:lstStyle/>
          <a:p>
            <a:pPr algn="ctr"/>
            <a:r>
              <a:rPr lang="en-US" sz="1800" b="1" dirty="0" smtClean="0">
                <a:solidFill>
                  <a:schemeClr val="bg1"/>
                </a:solidFill>
              </a:rPr>
              <a:t>Precision</a:t>
            </a:r>
            <a:endParaRPr lang="en-US" sz="1800" b="1" dirty="0">
              <a:solidFill>
                <a:schemeClr val="bg1"/>
              </a:solidFill>
            </a:endParaRPr>
          </a:p>
        </p:txBody>
      </p:sp>
      <p:sp>
        <p:nvSpPr>
          <p:cNvPr id="15" name="TextBox 14"/>
          <p:cNvSpPr txBox="1"/>
          <p:nvPr/>
        </p:nvSpPr>
        <p:spPr>
          <a:xfrm>
            <a:off x="6099048" y="1143000"/>
            <a:ext cx="3044952" cy="369332"/>
          </a:xfrm>
          <a:prstGeom prst="rect">
            <a:avLst/>
          </a:prstGeom>
          <a:noFill/>
        </p:spPr>
        <p:txBody>
          <a:bodyPr wrap="square" rtlCol="0">
            <a:spAutoFit/>
          </a:bodyPr>
          <a:lstStyle/>
          <a:p>
            <a:pPr algn="ctr"/>
            <a:r>
              <a:rPr lang="en-US" sz="1800" b="1" dirty="0" smtClean="0">
                <a:solidFill>
                  <a:schemeClr val="bg1"/>
                </a:solidFill>
              </a:rPr>
              <a:t>Number of Data Points</a:t>
            </a:r>
            <a:endParaRPr lang="en-US" sz="1800" b="1" dirty="0">
              <a:solidFill>
                <a:schemeClr val="bg1"/>
              </a:solidFill>
            </a:endParaRPr>
          </a:p>
        </p:txBody>
      </p:sp>
      <p:sp>
        <p:nvSpPr>
          <p:cNvPr id="16" name="TextBox 15"/>
          <p:cNvSpPr txBox="1"/>
          <p:nvPr/>
        </p:nvSpPr>
        <p:spPr>
          <a:xfrm>
            <a:off x="7624" y="3749508"/>
            <a:ext cx="9123922" cy="369332"/>
          </a:xfrm>
          <a:prstGeom prst="rect">
            <a:avLst/>
          </a:prstGeom>
          <a:noFill/>
        </p:spPr>
        <p:txBody>
          <a:bodyPr wrap="square" rtlCol="0">
            <a:spAutoFit/>
          </a:bodyPr>
          <a:lstStyle/>
          <a:p>
            <a:pPr algn="ctr"/>
            <a:r>
              <a:rPr lang="en-US" sz="1800" b="1" dirty="0" smtClean="0">
                <a:solidFill>
                  <a:schemeClr val="bg1"/>
                </a:solidFill>
              </a:rPr>
              <a:t>Science Code</a:t>
            </a:r>
            <a:endParaRPr lang="en-US" sz="1800" b="1" dirty="0">
              <a:solidFill>
                <a:schemeClr val="bg1"/>
              </a:solidFill>
            </a:endParaRPr>
          </a:p>
        </p:txBody>
      </p:sp>
      <p:sp>
        <p:nvSpPr>
          <p:cNvPr id="17" name="TextBox 16"/>
          <p:cNvSpPr txBox="1"/>
          <p:nvPr/>
        </p:nvSpPr>
        <p:spPr>
          <a:xfrm>
            <a:off x="25544" y="1494612"/>
            <a:ext cx="9123922" cy="369332"/>
          </a:xfrm>
          <a:prstGeom prst="rect">
            <a:avLst/>
          </a:prstGeom>
          <a:noFill/>
        </p:spPr>
        <p:txBody>
          <a:bodyPr wrap="square" rtlCol="0">
            <a:spAutoFit/>
          </a:bodyPr>
          <a:lstStyle/>
          <a:p>
            <a:pPr algn="ctr"/>
            <a:r>
              <a:rPr lang="en-US" sz="1800" b="1" dirty="0" smtClean="0">
                <a:solidFill>
                  <a:schemeClr val="bg1"/>
                </a:solidFill>
              </a:rPr>
              <a:t>Operational Algorithm (with January 2018 coefficients)</a:t>
            </a:r>
            <a:endParaRPr lang="en-US" sz="1800" b="1" dirty="0">
              <a:solidFill>
                <a:schemeClr val="bg1"/>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1154"/>
          <a:stretch/>
        </p:blipFill>
        <p:spPr>
          <a:xfrm>
            <a:off x="3044952" y="4116866"/>
            <a:ext cx="3044952" cy="185518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1154"/>
          <a:stretch/>
        </p:blipFill>
        <p:spPr>
          <a:xfrm>
            <a:off x="6086594" y="4116867"/>
            <a:ext cx="3044952" cy="1855185"/>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t="21154"/>
          <a:stretch/>
        </p:blipFill>
        <p:spPr>
          <a:xfrm>
            <a:off x="0" y="4116865"/>
            <a:ext cx="3044952" cy="1855185"/>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1026"/>
          <a:stretch/>
        </p:blipFill>
        <p:spPr>
          <a:xfrm>
            <a:off x="0" y="1877625"/>
            <a:ext cx="3044952" cy="1858202"/>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t="21026"/>
          <a:stretch/>
        </p:blipFill>
        <p:spPr>
          <a:xfrm>
            <a:off x="6090368" y="1877625"/>
            <a:ext cx="3044952" cy="1858202"/>
          </a:xfrm>
          <a:prstGeom prst="rect">
            <a:avLst/>
          </a:prstGeom>
        </p:spPr>
      </p:pic>
      <p:pic>
        <p:nvPicPr>
          <p:cNvPr id="19" name="Picture 18"/>
          <p:cNvPicPr>
            <a:picLocks noChangeAspect="1"/>
          </p:cNvPicPr>
          <p:nvPr/>
        </p:nvPicPr>
        <p:blipFill rotWithShape="1">
          <a:blip r:embed="rId8">
            <a:extLst>
              <a:ext uri="{28A0092B-C50C-407E-A947-70E740481C1C}">
                <a14:useLocalDpi xmlns:a14="http://schemas.microsoft.com/office/drawing/2010/main" val="0"/>
              </a:ext>
            </a:extLst>
          </a:blip>
          <a:srcRect t="21154"/>
          <a:stretch/>
        </p:blipFill>
        <p:spPr>
          <a:xfrm>
            <a:off x="3044952" y="1879133"/>
            <a:ext cx="3044952" cy="1855185"/>
          </a:xfrm>
          <a:prstGeom prst="rect">
            <a:avLst/>
          </a:prstGeom>
        </p:spPr>
      </p:pic>
    </p:spTree>
    <p:extLst>
      <p:ext uri="{BB962C8B-B14F-4D97-AF65-F5344CB8AC3E}">
        <p14:creationId xmlns:p14="http://schemas.microsoft.com/office/powerpoint/2010/main" val="3169471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dirty="0" smtClean="0">
                <a:solidFill>
                  <a:schemeClr val="lt1"/>
                </a:solidFill>
                <a:latin typeface="Calibri"/>
                <a:ea typeface="Calibri"/>
                <a:cs typeface="Calibri"/>
                <a:sym typeface="Calibri"/>
              </a:rPr>
              <a:t>1-Year Validation Results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28</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2454" y="1143000"/>
            <a:ext cx="3044952" cy="369332"/>
          </a:xfrm>
          <a:prstGeom prst="rect">
            <a:avLst/>
          </a:prstGeom>
          <a:noFill/>
        </p:spPr>
        <p:txBody>
          <a:bodyPr wrap="square" rtlCol="0">
            <a:spAutoFit/>
          </a:bodyPr>
          <a:lstStyle/>
          <a:p>
            <a:pPr algn="ctr"/>
            <a:r>
              <a:rPr lang="en-US" sz="1800" b="1" dirty="0" smtClean="0">
                <a:solidFill>
                  <a:schemeClr val="bg1"/>
                </a:solidFill>
              </a:rPr>
              <a:t>Accuracy</a:t>
            </a:r>
            <a:endParaRPr lang="en-US" sz="1800" b="1" dirty="0">
              <a:solidFill>
                <a:schemeClr val="bg1"/>
              </a:solidFill>
            </a:endParaRPr>
          </a:p>
        </p:txBody>
      </p:sp>
      <p:sp>
        <p:nvSpPr>
          <p:cNvPr id="14" name="TextBox 13"/>
          <p:cNvSpPr txBox="1"/>
          <p:nvPr/>
        </p:nvSpPr>
        <p:spPr>
          <a:xfrm>
            <a:off x="3041642" y="1143000"/>
            <a:ext cx="3044952" cy="369332"/>
          </a:xfrm>
          <a:prstGeom prst="rect">
            <a:avLst/>
          </a:prstGeom>
          <a:noFill/>
        </p:spPr>
        <p:txBody>
          <a:bodyPr wrap="square" rtlCol="0">
            <a:spAutoFit/>
          </a:bodyPr>
          <a:lstStyle/>
          <a:p>
            <a:pPr algn="ctr"/>
            <a:r>
              <a:rPr lang="en-US" sz="1800" b="1" dirty="0" smtClean="0">
                <a:solidFill>
                  <a:schemeClr val="bg1"/>
                </a:solidFill>
              </a:rPr>
              <a:t>Precision</a:t>
            </a:r>
            <a:endParaRPr lang="en-US" sz="1800" b="1" dirty="0">
              <a:solidFill>
                <a:schemeClr val="bg1"/>
              </a:solidFill>
            </a:endParaRPr>
          </a:p>
        </p:txBody>
      </p:sp>
      <p:sp>
        <p:nvSpPr>
          <p:cNvPr id="15" name="TextBox 14"/>
          <p:cNvSpPr txBox="1"/>
          <p:nvPr/>
        </p:nvSpPr>
        <p:spPr>
          <a:xfrm>
            <a:off x="6099048" y="1143000"/>
            <a:ext cx="3044952" cy="369332"/>
          </a:xfrm>
          <a:prstGeom prst="rect">
            <a:avLst/>
          </a:prstGeom>
          <a:noFill/>
        </p:spPr>
        <p:txBody>
          <a:bodyPr wrap="square" rtlCol="0">
            <a:spAutoFit/>
          </a:bodyPr>
          <a:lstStyle/>
          <a:p>
            <a:pPr algn="ctr"/>
            <a:r>
              <a:rPr lang="en-US" sz="1800" b="1" dirty="0" smtClean="0">
                <a:solidFill>
                  <a:schemeClr val="bg1"/>
                </a:solidFill>
              </a:rPr>
              <a:t>Number of Data Points</a:t>
            </a:r>
            <a:endParaRPr lang="en-US" sz="1800" b="1" dirty="0">
              <a:solidFill>
                <a:schemeClr val="bg1"/>
              </a:solidFill>
            </a:endParaRPr>
          </a:p>
        </p:txBody>
      </p:sp>
      <p:sp>
        <p:nvSpPr>
          <p:cNvPr id="32" name="Shape 142"/>
          <p:cNvSpPr txBox="1"/>
          <p:nvPr/>
        </p:nvSpPr>
        <p:spPr>
          <a:xfrm>
            <a:off x="140169" y="5884887"/>
            <a:ext cx="8419800" cy="836565"/>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for pixels with retrieved rain rates of 9.5-10.5 mm/h </a:t>
            </a:r>
            <a:r>
              <a:rPr lang="en-US" sz="2400" dirty="0">
                <a:solidFill>
                  <a:schemeClr val="lt1"/>
                </a:solidFill>
                <a:latin typeface="Calibri"/>
                <a:ea typeface="Calibri"/>
                <a:cs typeface="Calibri"/>
                <a:sym typeface="Calibri"/>
              </a:rPr>
              <a:t>for 1 March </a:t>
            </a:r>
            <a:r>
              <a:rPr lang="en-US" sz="2400" dirty="0" smtClean="0">
                <a:solidFill>
                  <a:schemeClr val="lt1"/>
                </a:solidFill>
                <a:latin typeface="Calibri"/>
                <a:ea typeface="Calibri"/>
                <a:cs typeface="Calibri"/>
                <a:sym typeface="Calibri"/>
              </a:rPr>
              <a:t>2017 – 28 February 2018.</a:t>
            </a:r>
            <a:endParaRPr lang="en-US" sz="2400" dirty="0">
              <a:solidFill>
                <a:schemeClr val="lt1"/>
              </a:solidFill>
              <a:latin typeface="Calibri"/>
              <a:ea typeface="Calibri"/>
              <a:cs typeface="Calibri"/>
              <a:sym typeface="Calibri"/>
            </a:endParaRPr>
          </a:p>
        </p:txBody>
      </p:sp>
      <p:sp>
        <p:nvSpPr>
          <p:cNvPr id="33" name="TextBox 32"/>
          <p:cNvSpPr txBox="1"/>
          <p:nvPr/>
        </p:nvSpPr>
        <p:spPr>
          <a:xfrm>
            <a:off x="25544" y="1494612"/>
            <a:ext cx="9123922" cy="369332"/>
          </a:xfrm>
          <a:prstGeom prst="rect">
            <a:avLst/>
          </a:prstGeom>
          <a:noFill/>
        </p:spPr>
        <p:txBody>
          <a:bodyPr wrap="square" rtlCol="0">
            <a:spAutoFit/>
          </a:bodyPr>
          <a:lstStyle/>
          <a:p>
            <a:pPr algn="ctr"/>
            <a:r>
              <a:rPr lang="en-US" sz="1800" b="1" dirty="0" smtClean="0">
                <a:solidFill>
                  <a:schemeClr val="bg1"/>
                </a:solidFill>
              </a:rPr>
              <a:t>Operational Code</a:t>
            </a:r>
            <a:endParaRPr lang="en-US" sz="1800" b="1"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0" y="1920240"/>
            <a:ext cx="3108960" cy="402336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20240"/>
            <a:ext cx="3108960" cy="402336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040" y="1920240"/>
            <a:ext cx="3108960" cy="4023360"/>
          </a:xfrm>
          <a:prstGeom prst="rect">
            <a:avLst/>
          </a:prstGeom>
        </p:spPr>
      </p:pic>
    </p:spTree>
    <p:extLst>
      <p:ext uri="{BB962C8B-B14F-4D97-AF65-F5344CB8AC3E}">
        <p14:creationId xmlns:p14="http://schemas.microsoft.com/office/powerpoint/2010/main" val="1993604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a:solidFill>
                  <a:schemeClr val="lt1"/>
                </a:solidFill>
                <a:ea typeface="Calibri"/>
                <a:cs typeface="Calibri"/>
                <a:sym typeface="Calibri"/>
              </a:rPr>
              <a:t>1-Year Validation Results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29</a:t>
            </a:fld>
            <a:endParaRPr lang="en-US" sz="1200" b="0" i="0" u="none" strike="noStrike" cap="none">
              <a:solidFill>
                <a:schemeClr val="lt1"/>
              </a:solidFill>
              <a:latin typeface="Calibri"/>
              <a:ea typeface="Calibri"/>
              <a:cs typeface="Calibri"/>
              <a:sym typeface="Calibri"/>
            </a:endParaRPr>
          </a:p>
        </p:txBody>
      </p:sp>
      <p:sp>
        <p:nvSpPr>
          <p:cNvPr id="13" name="TextBox 12"/>
          <p:cNvSpPr txBox="1"/>
          <p:nvPr/>
        </p:nvSpPr>
        <p:spPr>
          <a:xfrm>
            <a:off x="12454" y="1143000"/>
            <a:ext cx="3044952" cy="369332"/>
          </a:xfrm>
          <a:prstGeom prst="rect">
            <a:avLst/>
          </a:prstGeom>
          <a:noFill/>
        </p:spPr>
        <p:txBody>
          <a:bodyPr wrap="square" rtlCol="0">
            <a:spAutoFit/>
          </a:bodyPr>
          <a:lstStyle/>
          <a:p>
            <a:pPr algn="ctr"/>
            <a:r>
              <a:rPr lang="en-US" sz="1800" b="1" dirty="0" smtClean="0">
                <a:solidFill>
                  <a:schemeClr val="bg1"/>
                </a:solidFill>
              </a:rPr>
              <a:t>Accuracy</a:t>
            </a:r>
            <a:endParaRPr lang="en-US" sz="1800" b="1" dirty="0">
              <a:solidFill>
                <a:schemeClr val="bg1"/>
              </a:solidFill>
            </a:endParaRPr>
          </a:p>
        </p:txBody>
      </p:sp>
      <p:sp>
        <p:nvSpPr>
          <p:cNvPr id="14" name="TextBox 13"/>
          <p:cNvSpPr txBox="1"/>
          <p:nvPr/>
        </p:nvSpPr>
        <p:spPr>
          <a:xfrm>
            <a:off x="3041642" y="1143000"/>
            <a:ext cx="3044952" cy="369332"/>
          </a:xfrm>
          <a:prstGeom prst="rect">
            <a:avLst/>
          </a:prstGeom>
          <a:noFill/>
        </p:spPr>
        <p:txBody>
          <a:bodyPr wrap="square" rtlCol="0">
            <a:spAutoFit/>
          </a:bodyPr>
          <a:lstStyle/>
          <a:p>
            <a:pPr algn="ctr"/>
            <a:r>
              <a:rPr lang="en-US" sz="1800" b="1" dirty="0" smtClean="0">
                <a:solidFill>
                  <a:schemeClr val="bg1"/>
                </a:solidFill>
              </a:rPr>
              <a:t>Precision</a:t>
            </a:r>
            <a:endParaRPr lang="en-US" sz="1800" b="1" dirty="0">
              <a:solidFill>
                <a:schemeClr val="bg1"/>
              </a:solidFill>
            </a:endParaRPr>
          </a:p>
        </p:txBody>
      </p:sp>
      <p:sp>
        <p:nvSpPr>
          <p:cNvPr id="15" name="TextBox 14"/>
          <p:cNvSpPr txBox="1"/>
          <p:nvPr/>
        </p:nvSpPr>
        <p:spPr>
          <a:xfrm>
            <a:off x="6099048" y="1143000"/>
            <a:ext cx="3044952" cy="369332"/>
          </a:xfrm>
          <a:prstGeom prst="rect">
            <a:avLst/>
          </a:prstGeom>
          <a:noFill/>
        </p:spPr>
        <p:txBody>
          <a:bodyPr wrap="square" rtlCol="0">
            <a:spAutoFit/>
          </a:bodyPr>
          <a:lstStyle/>
          <a:p>
            <a:pPr algn="ctr"/>
            <a:r>
              <a:rPr lang="en-US" sz="1800" b="1" dirty="0" smtClean="0">
                <a:solidFill>
                  <a:schemeClr val="bg1"/>
                </a:solidFill>
              </a:rPr>
              <a:t>Number of Data Points</a:t>
            </a:r>
            <a:endParaRPr lang="en-US" sz="1800" b="1" dirty="0">
              <a:solidFill>
                <a:schemeClr val="bg1"/>
              </a:solidFill>
            </a:endParaRPr>
          </a:p>
        </p:txBody>
      </p:sp>
      <p:sp>
        <p:nvSpPr>
          <p:cNvPr id="18" name="Shape 142"/>
          <p:cNvSpPr txBox="1"/>
          <p:nvPr/>
        </p:nvSpPr>
        <p:spPr>
          <a:xfrm>
            <a:off x="140169" y="5884887"/>
            <a:ext cx="8419800" cy="836565"/>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Computed for pixels with retrieved rain rates of 9.5-10.5 mm/h </a:t>
            </a:r>
            <a:r>
              <a:rPr lang="en-US" sz="2400" dirty="0">
                <a:solidFill>
                  <a:schemeClr val="lt1"/>
                </a:solidFill>
                <a:latin typeface="Calibri"/>
                <a:ea typeface="Calibri"/>
                <a:cs typeface="Calibri"/>
                <a:sym typeface="Calibri"/>
              </a:rPr>
              <a:t>for 1 March </a:t>
            </a:r>
            <a:r>
              <a:rPr lang="en-US" sz="2400" dirty="0" smtClean="0">
                <a:solidFill>
                  <a:schemeClr val="lt1"/>
                </a:solidFill>
                <a:latin typeface="Calibri"/>
                <a:ea typeface="Calibri"/>
                <a:cs typeface="Calibri"/>
                <a:sym typeface="Calibri"/>
              </a:rPr>
              <a:t>2017 – 28 February 2018.</a:t>
            </a:r>
            <a:endParaRPr lang="en-US" sz="2400" dirty="0">
              <a:solidFill>
                <a:schemeClr val="lt1"/>
              </a:solidFill>
              <a:latin typeface="Calibri"/>
              <a:ea typeface="Calibri"/>
              <a:cs typeface="Calibri"/>
              <a:sym typeface="Calibri"/>
            </a:endParaRPr>
          </a:p>
        </p:txBody>
      </p:sp>
      <p:sp>
        <p:nvSpPr>
          <p:cNvPr id="19" name="TextBox 18"/>
          <p:cNvSpPr txBox="1"/>
          <p:nvPr/>
        </p:nvSpPr>
        <p:spPr>
          <a:xfrm>
            <a:off x="25544" y="1494612"/>
            <a:ext cx="9123922" cy="369332"/>
          </a:xfrm>
          <a:prstGeom prst="rect">
            <a:avLst/>
          </a:prstGeom>
          <a:noFill/>
        </p:spPr>
        <p:txBody>
          <a:bodyPr wrap="square" rtlCol="0">
            <a:spAutoFit/>
          </a:bodyPr>
          <a:lstStyle/>
          <a:p>
            <a:pPr algn="ctr"/>
            <a:r>
              <a:rPr lang="en-US" sz="1800" b="1" dirty="0" smtClean="0">
                <a:solidFill>
                  <a:schemeClr val="bg1"/>
                </a:solidFill>
              </a:rPr>
              <a:t>Science Code</a:t>
            </a:r>
            <a:endParaRPr lang="en-US" sz="1800" b="1"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0" y="1916041"/>
            <a:ext cx="3108960" cy="40233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040" y="1916041"/>
            <a:ext cx="3108960" cy="402336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20240"/>
            <a:ext cx="3108960" cy="4023360"/>
          </a:xfrm>
          <a:prstGeom prst="rect">
            <a:avLst/>
          </a:prstGeom>
        </p:spPr>
      </p:pic>
    </p:spTree>
    <p:extLst>
      <p:ext uri="{BB962C8B-B14F-4D97-AF65-F5344CB8AC3E}">
        <p14:creationId xmlns:p14="http://schemas.microsoft.com/office/powerpoint/2010/main" val="455683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461963"/>
            <a:r>
              <a:rPr lang="en-US" dirty="0" smtClean="0"/>
              <a:t>Review of Beta Maturity </a:t>
            </a:r>
          </a:p>
        </p:txBody>
      </p:sp>
      <p:sp>
        <p:nvSpPr>
          <p:cNvPr id="3" name="Text Placeholder 2"/>
          <p:cNvSpPr>
            <a:spLocks noGrp="1"/>
          </p:cNvSpPr>
          <p:nvPr>
            <p:ph type="body" idx="1"/>
          </p:nvPr>
        </p:nvSpPr>
        <p:spPr/>
        <p:txBody>
          <a:bodyPr/>
          <a:lstStyle/>
          <a:p>
            <a:r>
              <a:rPr lang="en-US" dirty="0" smtClean="0"/>
              <a:t>GOES-16 Rainfall Rate / QPE L2 Product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3</a:t>
            </a:fld>
            <a:endParaRPr lang="en-US" altLang="en-US" dirty="0">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Monthly </a:t>
            </a:r>
            <a:r>
              <a:rPr lang="en-US" dirty="0">
                <a:solidFill>
                  <a:schemeClr val="lt1"/>
                </a:solidFill>
                <a:ea typeface="Calibri"/>
                <a:cs typeface="Calibri"/>
                <a:sym typeface="Calibri"/>
              </a:rPr>
              <a:t>Validation Results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30</a:t>
            </a:fld>
            <a:endParaRPr lang="en-US" sz="1200" b="0" i="0" u="none" strike="noStrike" cap="none">
              <a:solidFill>
                <a:schemeClr val="lt1"/>
              </a:solidFill>
              <a:latin typeface="Calibri"/>
              <a:ea typeface="Calibri"/>
              <a:cs typeface="Calibri"/>
              <a:sym typeface="Calibri"/>
            </a:endParaRPr>
          </a:p>
        </p:txBody>
      </p:sp>
      <p:sp>
        <p:nvSpPr>
          <p:cNvPr id="18" name="Shape 142"/>
          <p:cNvSpPr txBox="1"/>
          <p:nvPr/>
        </p:nvSpPr>
        <p:spPr>
          <a:xfrm>
            <a:off x="150802" y="4446672"/>
            <a:ext cx="8419800" cy="1913311"/>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The operational QPE consistently meets spec and outperforms the GHE in the warm season vs. Q3</a:t>
            </a:r>
          </a:p>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The operational QPE and GHE both consistently fail to meet spec vs. DPR</a:t>
            </a:r>
          </a:p>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The operational code does very poorly in Dec 2017 and Feb 2018; the cause is still under investigation</a:t>
            </a:r>
            <a:endParaRPr lang="en-US" sz="2400" dirty="0">
              <a:solidFill>
                <a:schemeClr val="lt1"/>
              </a:solidFill>
              <a:latin typeface="Calibri"/>
              <a:ea typeface="Calibri"/>
              <a:cs typeface="Calibri"/>
              <a:sym typeface="Calibri"/>
            </a:endParaRPr>
          </a:p>
        </p:txBody>
      </p:sp>
      <p:pic>
        <p:nvPicPr>
          <p:cNvPr id="6" name="Picture 5"/>
          <p:cNvPicPr>
            <a:picLocks noChangeAspect="1"/>
          </p:cNvPicPr>
          <p:nvPr/>
        </p:nvPicPr>
        <p:blipFill>
          <a:blip r:embed="rId3"/>
          <a:stretch>
            <a:fillRect/>
          </a:stretch>
        </p:blipFill>
        <p:spPr>
          <a:xfrm>
            <a:off x="4571999" y="1128131"/>
            <a:ext cx="4572000" cy="3322170"/>
          </a:xfrm>
          <a:prstGeom prst="rect">
            <a:avLst/>
          </a:prstGeom>
        </p:spPr>
      </p:pic>
      <p:pic>
        <p:nvPicPr>
          <p:cNvPr id="2" name="Picture 1"/>
          <p:cNvPicPr>
            <a:picLocks noChangeAspect="1"/>
          </p:cNvPicPr>
          <p:nvPr/>
        </p:nvPicPr>
        <p:blipFill>
          <a:blip r:embed="rId4"/>
          <a:stretch>
            <a:fillRect/>
          </a:stretch>
        </p:blipFill>
        <p:spPr>
          <a:xfrm>
            <a:off x="0" y="1127253"/>
            <a:ext cx="4572000" cy="3323048"/>
          </a:xfrm>
          <a:prstGeom prst="rect">
            <a:avLst/>
          </a:prstGeom>
        </p:spPr>
      </p:pic>
    </p:spTree>
    <p:extLst>
      <p:ext uri="{BB962C8B-B14F-4D97-AF65-F5344CB8AC3E}">
        <p14:creationId xmlns:p14="http://schemas.microsoft.com/office/powerpoint/2010/main" val="20307067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Monthly </a:t>
            </a:r>
            <a:r>
              <a:rPr lang="en-US" dirty="0">
                <a:solidFill>
                  <a:schemeClr val="lt1"/>
                </a:solidFill>
                <a:ea typeface="Calibri"/>
                <a:cs typeface="Calibri"/>
                <a:sym typeface="Calibri"/>
              </a:rPr>
              <a:t>Validation Results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31</a:t>
            </a:fld>
            <a:endParaRPr lang="en-US" sz="1200" b="0" i="0" u="none" strike="noStrike" cap="none">
              <a:solidFill>
                <a:schemeClr val="lt1"/>
              </a:solidFill>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0" y="1127253"/>
            <a:ext cx="4572000" cy="3318957"/>
          </a:xfrm>
          <a:prstGeom prst="rect">
            <a:avLst/>
          </a:prstGeom>
        </p:spPr>
      </p:pic>
      <p:pic>
        <p:nvPicPr>
          <p:cNvPr id="4" name="Picture 3"/>
          <p:cNvPicPr>
            <a:picLocks noChangeAspect="1"/>
          </p:cNvPicPr>
          <p:nvPr/>
        </p:nvPicPr>
        <p:blipFill>
          <a:blip r:embed="rId4"/>
          <a:stretch>
            <a:fillRect/>
          </a:stretch>
        </p:blipFill>
        <p:spPr>
          <a:xfrm>
            <a:off x="4572000" y="1127252"/>
            <a:ext cx="4572000" cy="3318957"/>
          </a:xfrm>
          <a:prstGeom prst="rect">
            <a:avLst/>
          </a:prstGeom>
        </p:spPr>
      </p:pic>
      <p:sp>
        <p:nvSpPr>
          <p:cNvPr id="11" name="Shape 142"/>
          <p:cNvSpPr txBox="1"/>
          <p:nvPr/>
        </p:nvSpPr>
        <p:spPr>
          <a:xfrm>
            <a:off x="150802" y="4446672"/>
            <a:ext cx="8419800" cy="1913311"/>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The operational QPE </a:t>
            </a:r>
            <a:r>
              <a:rPr lang="en-US" sz="2400" dirty="0" smtClean="0">
                <a:solidFill>
                  <a:schemeClr val="lt1"/>
                </a:solidFill>
                <a:latin typeface="Calibri"/>
                <a:ea typeface="Calibri"/>
                <a:cs typeface="Calibri"/>
                <a:sym typeface="Calibri"/>
              </a:rPr>
              <a:t>has higher correlation and less bias than the </a:t>
            </a:r>
            <a:r>
              <a:rPr lang="en-US" sz="2400" dirty="0" smtClean="0">
                <a:solidFill>
                  <a:schemeClr val="lt1"/>
                </a:solidFill>
                <a:latin typeface="Calibri"/>
                <a:ea typeface="Calibri"/>
                <a:cs typeface="Calibri"/>
                <a:sym typeface="Calibri"/>
              </a:rPr>
              <a:t>GHE in the warm season vs. Q3, but not in the cool season</a:t>
            </a:r>
          </a:p>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Significant </a:t>
            </a:r>
            <a:r>
              <a:rPr lang="en-US" sz="2400" dirty="0" smtClean="0">
                <a:solidFill>
                  <a:schemeClr val="lt1"/>
                </a:solidFill>
                <a:latin typeface="Calibri"/>
                <a:ea typeface="Calibri"/>
                <a:cs typeface="Calibri"/>
                <a:sym typeface="Calibri"/>
              </a:rPr>
              <a:t>amounts of false-alarm rainfall in the operational QPE in December and February vs. </a:t>
            </a:r>
            <a:r>
              <a:rPr lang="en-US" sz="2400" dirty="0" smtClean="0">
                <a:solidFill>
                  <a:schemeClr val="lt1"/>
                </a:solidFill>
                <a:latin typeface="Calibri"/>
                <a:ea typeface="Calibri"/>
                <a:cs typeface="Calibri"/>
                <a:sym typeface="Calibri"/>
              </a:rPr>
              <a:t>DPR causing high bias; </a:t>
            </a:r>
            <a:r>
              <a:rPr lang="en-US" sz="2400" dirty="0" smtClean="0">
                <a:solidFill>
                  <a:schemeClr val="lt1"/>
                </a:solidFill>
                <a:latin typeface="Calibri"/>
                <a:ea typeface="Calibri"/>
                <a:cs typeface="Calibri"/>
                <a:sym typeface="Calibri"/>
              </a:rPr>
              <a:t>less so vs. </a:t>
            </a:r>
            <a:r>
              <a:rPr lang="en-US" sz="2400" dirty="0" smtClean="0">
                <a:solidFill>
                  <a:schemeClr val="lt1"/>
                </a:solidFill>
                <a:latin typeface="Calibri"/>
                <a:ea typeface="Calibri"/>
                <a:cs typeface="Calibri"/>
                <a:sym typeface="Calibri"/>
              </a:rPr>
              <a:t>Q3</a:t>
            </a: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273848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828800" y="90154"/>
            <a:ext cx="5486399" cy="1037099"/>
          </a:xfrm>
          <a:prstGeom prst="rect">
            <a:avLst/>
          </a:prstGeom>
          <a:noFill/>
          <a:ln>
            <a:noFill/>
          </a:ln>
        </p:spPr>
        <p:txBody>
          <a:bodyPr lIns="91425" tIns="45700" rIns="91425" bIns="45700" anchor="ctr" anchorCtr="0">
            <a:noAutofit/>
          </a:bodyPr>
          <a:lstStyle/>
          <a:p>
            <a:pPr lvl="0">
              <a:spcBef>
                <a:spcPts val="0"/>
              </a:spcBef>
              <a:spcAft>
                <a:spcPts val="0"/>
              </a:spcAft>
              <a:buClr>
                <a:schemeClr val="lt1"/>
              </a:buClr>
              <a:buSzPct val="25000"/>
            </a:pPr>
            <a:r>
              <a:rPr lang="en-US" dirty="0" smtClean="0">
                <a:solidFill>
                  <a:schemeClr val="lt1"/>
                </a:solidFill>
                <a:ea typeface="Calibri"/>
                <a:cs typeface="Calibri"/>
                <a:sym typeface="Calibri"/>
              </a:rPr>
              <a:t>Monthly </a:t>
            </a:r>
            <a:r>
              <a:rPr lang="en-US" dirty="0">
                <a:solidFill>
                  <a:schemeClr val="lt1"/>
                </a:solidFill>
                <a:ea typeface="Calibri"/>
                <a:cs typeface="Calibri"/>
                <a:sym typeface="Calibri"/>
              </a:rPr>
              <a:t>Validation Results</a:t>
            </a:r>
            <a:endParaRPr lang="en-US" sz="3600" b="0" i="0" u="none" strike="noStrike" cap="none" dirty="0">
              <a:solidFill>
                <a:schemeClr val="lt1"/>
              </a:solidFill>
              <a:latin typeface="Calibri"/>
              <a:ea typeface="Calibri"/>
              <a:cs typeface="Calibri"/>
              <a:sym typeface="Calibri"/>
            </a:endParaRP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32</a:t>
            </a:fld>
            <a:endParaRPr lang="en-US" sz="1200" b="0" i="0" u="none" strike="noStrike" cap="none">
              <a:solidFill>
                <a:schemeClr val="lt1"/>
              </a:solidFill>
              <a:latin typeface="Calibri"/>
              <a:ea typeface="Calibri"/>
              <a:cs typeface="Calibri"/>
              <a:sym typeface="Calibri"/>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5122" b="7154"/>
          <a:stretch/>
        </p:blipFill>
        <p:spPr>
          <a:xfrm>
            <a:off x="4572000" y="1828800"/>
            <a:ext cx="4572000" cy="2745904"/>
          </a:xfrm>
          <a:prstGeom prst="rect">
            <a:avLst/>
          </a:prstGeom>
        </p:spPr>
      </p:pic>
      <p:sp>
        <p:nvSpPr>
          <p:cNvPr id="13" name="TextBox 12"/>
          <p:cNvSpPr txBox="1"/>
          <p:nvPr/>
        </p:nvSpPr>
        <p:spPr>
          <a:xfrm>
            <a:off x="1" y="1428690"/>
            <a:ext cx="4571998"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August 2017</a:t>
            </a:r>
            <a:endParaRPr lang="en-US" sz="2000" b="1" dirty="0">
              <a:solidFill>
                <a:schemeClr val="bg1"/>
              </a:solidFill>
              <a:latin typeface="+mn-lt"/>
              <a:cs typeface="Times New Roman" panose="02020603050405020304" pitchFamily="18" charset="0"/>
            </a:endParaRPr>
          </a:p>
        </p:txBody>
      </p:sp>
      <p:sp>
        <p:nvSpPr>
          <p:cNvPr id="14" name="TextBox 13"/>
          <p:cNvSpPr txBox="1"/>
          <p:nvPr/>
        </p:nvSpPr>
        <p:spPr>
          <a:xfrm>
            <a:off x="4572000" y="1428690"/>
            <a:ext cx="4571999" cy="400110"/>
          </a:xfrm>
          <a:prstGeom prst="rect">
            <a:avLst/>
          </a:prstGeom>
          <a:noFill/>
        </p:spPr>
        <p:txBody>
          <a:bodyPr wrap="square" rtlCol="0">
            <a:spAutoFit/>
          </a:bodyPr>
          <a:lstStyle/>
          <a:p>
            <a:pPr algn="ctr"/>
            <a:r>
              <a:rPr lang="en-US" sz="2000" b="1" dirty="0" smtClean="0">
                <a:solidFill>
                  <a:schemeClr val="bg1"/>
                </a:solidFill>
                <a:latin typeface="+mn-lt"/>
                <a:cs typeface="Times New Roman" panose="02020603050405020304" pitchFamily="18" charset="0"/>
              </a:rPr>
              <a:t>February 2018</a:t>
            </a:r>
            <a:endParaRPr lang="en-US" sz="2000" b="1" dirty="0">
              <a:solidFill>
                <a:schemeClr val="bg1"/>
              </a:solidFill>
              <a:latin typeface="+mn-lt"/>
              <a:cs typeface="Times New Roman" panose="02020603050405020304" pitchFamily="18" charset="0"/>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t="15112" b="7022"/>
          <a:stretch/>
        </p:blipFill>
        <p:spPr>
          <a:xfrm>
            <a:off x="0" y="1828800"/>
            <a:ext cx="4572000" cy="2750959"/>
          </a:xfrm>
          <a:prstGeom prst="rect">
            <a:avLst/>
          </a:prstGeom>
        </p:spPr>
      </p:pic>
      <p:sp>
        <p:nvSpPr>
          <p:cNvPr id="19" name="Oval 18"/>
          <p:cNvSpPr/>
          <p:nvPr/>
        </p:nvSpPr>
        <p:spPr>
          <a:xfrm>
            <a:off x="6923223" y="1919140"/>
            <a:ext cx="330077" cy="1691309"/>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633546" y="1919140"/>
            <a:ext cx="307731" cy="1691309"/>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hape 142"/>
          <p:cNvSpPr txBox="1"/>
          <p:nvPr/>
        </p:nvSpPr>
        <p:spPr>
          <a:xfrm>
            <a:off x="150802" y="4574704"/>
            <a:ext cx="8419800" cy="1913311"/>
          </a:xfrm>
          <a:prstGeom prst="rect">
            <a:avLst/>
          </a:prstGeom>
          <a:noFill/>
          <a:ln>
            <a:noFill/>
          </a:ln>
        </p:spPr>
        <p:txBody>
          <a:bodyPr lIns="91425" tIns="91425" rIns="91425" bIns="91425" anchor="t" anchorCtr="0">
            <a:noAutofit/>
          </a:bodyPr>
          <a:lstStyle/>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The operational QPE tends more toward overestimation than underestimation—not much missed rainfall in the summer</a:t>
            </a:r>
            <a:endParaRPr lang="en-US" sz="2400" dirty="0" smtClean="0">
              <a:solidFill>
                <a:schemeClr val="lt1"/>
              </a:solidFill>
              <a:latin typeface="Calibri"/>
              <a:ea typeface="Calibri"/>
              <a:cs typeface="Calibri"/>
              <a:sym typeface="Calibri"/>
            </a:endParaRPr>
          </a:p>
          <a:p>
            <a:pPr marL="457200" lvl="0" indent="-381000">
              <a:buClr>
                <a:schemeClr val="lt1"/>
              </a:buClr>
              <a:buSzPct val="100000"/>
              <a:buFont typeface="Calibri"/>
              <a:buChar char="●"/>
            </a:pPr>
            <a:r>
              <a:rPr lang="en-US" sz="2400" dirty="0" smtClean="0">
                <a:solidFill>
                  <a:schemeClr val="lt1"/>
                </a:solidFill>
                <a:latin typeface="Calibri"/>
                <a:ea typeface="Calibri"/>
                <a:cs typeface="Calibri"/>
                <a:sym typeface="Calibri"/>
              </a:rPr>
              <a:t>Significant increase in false alarms over CONUS is apparently explained by cool season, but they have been found in the Southern Hemisphere during January also</a:t>
            </a:r>
            <a:endParaRPr lang="en-US" sz="24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67986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Level Summary of </a:t>
            </a:r>
            <a:br>
              <a:rPr lang="en-US" dirty="0" smtClean="0"/>
            </a:br>
            <a:r>
              <a:rPr lang="en-US" dirty="0" smtClean="0"/>
              <a:t>Product Quality</a:t>
            </a:r>
            <a:endParaRPr lang="en-US" dirty="0"/>
          </a:p>
        </p:txBody>
      </p:sp>
      <p:sp>
        <p:nvSpPr>
          <p:cNvPr id="3" name="Content Placeholder 2"/>
          <p:cNvSpPr>
            <a:spLocks noGrp="1"/>
          </p:cNvSpPr>
          <p:nvPr>
            <p:ph idx="1"/>
          </p:nvPr>
        </p:nvSpPr>
        <p:spPr/>
        <p:txBody>
          <a:bodyPr/>
          <a:lstStyle/>
          <a:p>
            <a:r>
              <a:rPr lang="en-US" sz="2400" dirty="0" smtClean="0"/>
              <a:t>The two coefficient updates significantly improved product quality; however there is still a significant amount of false-alarm rainfall in the cool season</a:t>
            </a:r>
          </a:p>
          <a:p>
            <a:endParaRPr lang="en-US" sz="2400" dirty="0"/>
          </a:p>
          <a:p>
            <a:r>
              <a:rPr lang="en-US" sz="2400" dirty="0" smtClean="0"/>
              <a:t> The product meets spec over most of the CONUS, but not all of it, and not at all times</a:t>
            </a:r>
          </a:p>
          <a:p>
            <a:pPr lvl="1"/>
            <a:r>
              <a:rPr lang="en-US" sz="2000" dirty="0" smtClean="0"/>
              <a:t>Is meeting spec over the CONUS (as a whole) sufficient, or does it have to meet spec everywhere?</a:t>
            </a:r>
            <a:endParaRPr lang="en-US" sz="2000" dirty="0"/>
          </a:p>
          <a:p>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33</a:t>
            </a:fld>
            <a:endParaRPr lang="en-US" altLang="en-US" dirty="0">
              <a:solidFill>
                <a:prstClr val="white"/>
              </a:solidFill>
            </a:endParaRPr>
          </a:p>
        </p:txBody>
      </p:sp>
    </p:spTree>
    <p:extLst>
      <p:ext uri="{BB962C8B-B14F-4D97-AF65-F5344CB8AC3E}">
        <p14:creationId xmlns:p14="http://schemas.microsoft.com/office/powerpoint/2010/main" val="24794099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461963"/>
            <a:r>
              <a:rPr lang="en-US" dirty="0" smtClean="0"/>
              <a:t>PROVISIONAL MATURITY ASSESSMENT</a:t>
            </a:r>
          </a:p>
        </p:txBody>
      </p:sp>
      <p:sp>
        <p:nvSpPr>
          <p:cNvPr id="3" name="Text Placeholder 2"/>
          <p:cNvSpPr>
            <a:spLocks noGrp="1"/>
          </p:cNvSpPr>
          <p:nvPr>
            <p:ph type="body" idx="1"/>
          </p:nvPr>
        </p:nvSpPr>
        <p:spPr/>
        <p:txBody>
          <a:bodyPr/>
          <a:lstStyle/>
          <a:p>
            <a:r>
              <a:rPr lang="en-US" dirty="0" smtClean="0"/>
              <a:t>GOES-16 Rainfall Rate / QPE L2 Product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34</a:t>
            </a:fld>
            <a:endParaRPr lang="en-US" altLang="en-US" dirty="0">
              <a:solidFill>
                <a:prstClr val="white"/>
              </a:solidFill>
            </a:endParaRPr>
          </a:p>
        </p:txBody>
      </p:sp>
    </p:spTree>
    <p:extLst>
      <p:ext uri="{BB962C8B-B14F-4D97-AF65-F5344CB8AC3E}">
        <p14:creationId xmlns:p14="http://schemas.microsoft.com/office/powerpoint/2010/main" val="2235636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smtClean="0">
                <a:solidFill>
                  <a:srgbClr val="FFFFFF"/>
                </a:solidFill>
                <a:latin typeface="Arial"/>
                <a:ea typeface="Arial"/>
                <a:cs typeface="Arial"/>
                <a:sym typeface="Arial"/>
              </a:rPr>
              <a:t>Provisional </a:t>
            </a:r>
            <a:r>
              <a:rPr lang="en" sz="2800" b="0" i="0" u="none" strike="noStrike" cap="none" dirty="0">
                <a:solidFill>
                  <a:srgbClr val="FFFFFF"/>
                </a:solidFill>
                <a:latin typeface="Arial"/>
                <a:ea typeface="Arial"/>
                <a:cs typeface="Arial"/>
                <a:sym typeface="Arial"/>
              </a:rPr>
              <a:t>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prstClr val="white"/>
              </a:buClr>
              <a:buSzPct val="25000"/>
              <a:buFont typeface="Arial"/>
              <a:buNone/>
            </a:pPr>
            <a:fld id="{00000000-1234-1234-1234-123412341234}" type="slidenum">
              <a:rPr lang="en" sz="1400">
                <a:solidFill>
                  <a:prstClr val="white"/>
                </a:solidFill>
                <a:latin typeface="Arial"/>
                <a:ea typeface="Arial"/>
                <a:cs typeface="Arial"/>
                <a:sym typeface="Arial"/>
              </a:rPr>
              <a:pPr algn="l">
                <a:buClr>
                  <a:prstClr val="white"/>
                </a:buClr>
                <a:buSzPct val="25000"/>
                <a:buFont typeface="Arial"/>
                <a:buNone/>
              </a:pPr>
              <a:t>35</a:t>
            </a:fld>
            <a:endParaRPr lang="en" sz="1400">
              <a:solidFill>
                <a:prstClr val="white"/>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1498035847"/>
              </p:ext>
            </p:extLst>
          </p:nvPr>
        </p:nvGraphicFramePr>
        <p:xfrm>
          <a:off x="228600" y="1143000"/>
          <a:ext cx="8686800" cy="4450120"/>
        </p:xfrm>
        <a:graphic>
          <a:graphicData uri="http://schemas.openxmlformats.org/drawingml/2006/table">
            <a:tbl>
              <a:tblPr>
                <a:noFill/>
              </a:tblPr>
              <a:tblGrid>
                <a:gridCol w="4343400"/>
                <a:gridCol w="4343400"/>
              </a:tblGrid>
              <a:tr h="409100">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smtClean="0">
                          <a:solidFill>
                            <a:schemeClr val="tx1"/>
                          </a:solidFill>
                          <a:latin typeface="+mn-lt"/>
                          <a:ea typeface="Arial"/>
                          <a:cs typeface="Arial"/>
                          <a:sym typeface="Arial"/>
                        </a:rPr>
                        <a:t>Validation activities are ongoing and the general research community is now encouraged to participate.</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smtClean="0">
                          <a:solidFill>
                            <a:schemeClr val="tx1"/>
                          </a:solidFill>
                          <a:latin typeface="+mn-lt"/>
                          <a:ea typeface="Arial"/>
                          <a:cs typeface="Arial"/>
                          <a:sym typeface="Arial"/>
                        </a:rPr>
                        <a:t>Validation activities are ongoing.</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smtClean="0">
                          <a:solidFill>
                            <a:schemeClr val="tx1"/>
                          </a:solidFill>
                          <a:latin typeface="+mn-lt"/>
                          <a:ea typeface="Arial"/>
                          <a:cs typeface="Arial"/>
                          <a:sym typeface="Arial"/>
                        </a:rPr>
                        <a:t>Severe algorithm anomalies are identified and under analysis. Solutions to anomalies are in development and testing.</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2000" b="0" i="0" u="none" strike="noStrike" cap="none" dirty="0" smtClean="0">
                          <a:solidFill>
                            <a:schemeClr val="tx1"/>
                          </a:solidFill>
                          <a:latin typeface="+mn-lt"/>
                          <a:ea typeface="Arial"/>
                          <a:cs typeface="Arial"/>
                          <a:sym typeface="Arial"/>
                        </a:rPr>
                        <a:t>O</a:t>
                      </a:r>
                      <a:r>
                        <a:rPr lang="en" sz="2000" b="0" i="0" u="none" strike="noStrike" cap="none" dirty="0" smtClean="0">
                          <a:solidFill>
                            <a:schemeClr val="tx1"/>
                          </a:solidFill>
                          <a:latin typeface="+mn-lt"/>
                          <a:ea typeface="Arial"/>
                          <a:cs typeface="Arial"/>
                          <a:sym typeface="Arial"/>
                        </a:rPr>
                        <a:t>perational and algorithm</a:t>
                      </a:r>
                      <a:r>
                        <a:rPr lang="en" sz="2000" b="0" i="0" u="none" strike="noStrike" cap="none" baseline="0" dirty="0" smtClean="0">
                          <a:solidFill>
                            <a:schemeClr val="tx1"/>
                          </a:solidFill>
                          <a:latin typeface="+mn-lt"/>
                          <a:ea typeface="Arial"/>
                          <a:cs typeface="Arial"/>
                          <a:sym typeface="Arial"/>
                        </a:rPr>
                        <a:t> </a:t>
                      </a:r>
                      <a:r>
                        <a:rPr lang="en" sz="2000" b="0" i="0" u="none" strike="noStrike" cap="none" dirty="0" smtClean="0">
                          <a:solidFill>
                            <a:schemeClr val="tx1"/>
                          </a:solidFill>
                          <a:latin typeface="+mn-lt"/>
                          <a:ea typeface="Arial"/>
                          <a:cs typeface="Arial"/>
                          <a:sym typeface="Arial"/>
                        </a:rPr>
                        <a:t>anomalies have been identified.</a:t>
                      </a:r>
                      <a:r>
                        <a:rPr lang="en" sz="2000" b="0" i="0" u="none" strike="noStrike" cap="none" baseline="0" dirty="0" smtClean="0">
                          <a:solidFill>
                            <a:schemeClr val="tx1"/>
                          </a:solidFill>
                          <a:latin typeface="+mn-lt"/>
                          <a:ea typeface="Arial"/>
                          <a:cs typeface="Arial"/>
                          <a:sym typeface="Arial"/>
                        </a:rPr>
                        <a:t> </a:t>
                      </a:r>
                      <a:r>
                        <a:rPr lang="en-US" sz="2000" b="0" i="0" u="none" strike="noStrike" cap="none" baseline="0" dirty="0" smtClean="0">
                          <a:solidFill>
                            <a:schemeClr val="tx1"/>
                          </a:solidFill>
                          <a:latin typeface="+mn-lt"/>
                          <a:ea typeface="Arial"/>
                          <a:cs typeface="Arial"/>
                          <a:sym typeface="Arial"/>
                        </a:rPr>
                        <a:t>C</a:t>
                      </a:r>
                      <a:r>
                        <a:rPr lang="en" sz="2000" b="0" i="0" u="none" strike="noStrike" cap="none" baseline="0" dirty="0" smtClean="0">
                          <a:solidFill>
                            <a:schemeClr val="tx1"/>
                          </a:solidFill>
                          <a:latin typeface="+mn-lt"/>
                          <a:ea typeface="Arial"/>
                          <a:cs typeface="Arial"/>
                          <a:sym typeface="Arial"/>
                        </a:rPr>
                        <a:t>ritical ones have been resolved (PR05.02 and PR06.08); however, a new ADR will be needed when the </a:t>
                      </a:r>
                      <a:r>
                        <a:rPr lang="en" sz="2000" b="0" i="0" u="none" strike="noStrike" cap="none" baseline="0" dirty="0" smtClean="0">
                          <a:solidFill>
                            <a:schemeClr val="tx1"/>
                          </a:solidFill>
                          <a:latin typeface="+mn-lt"/>
                          <a:ea typeface="Arial"/>
                          <a:cs typeface="Arial"/>
                          <a:sym typeface="Arial"/>
                        </a:rPr>
                        <a:t>cause(s) of the cool-season false alarms have </a:t>
                      </a:r>
                      <a:r>
                        <a:rPr lang="en" sz="2000" b="0" i="0" u="none" strike="noStrike" cap="none" baseline="0" dirty="0" smtClean="0">
                          <a:solidFill>
                            <a:schemeClr val="tx1"/>
                          </a:solidFill>
                          <a:latin typeface="+mn-lt"/>
                          <a:ea typeface="Arial"/>
                          <a:cs typeface="Arial"/>
                          <a:sym typeface="Arial"/>
                        </a:rPr>
                        <a:t>been identified and addressed. </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smtClean="0">
                          <a:solidFill>
                            <a:schemeClr val="tx1"/>
                          </a:solidFill>
                          <a:latin typeface="+mn-lt"/>
                          <a:ea typeface="Arial"/>
                          <a:cs typeface="Arial"/>
                          <a:sym typeface="Arial"/>
                        </a:rPr>
                        <a:t>Incremental product improvements may still be occurring.</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smtClean="0">
                          <a:solidFill>
                            <a:schemeClr val="tx1"/>
                          </a:solidFill>
                          <a:latin typeface="+mn-lt"/>
                          <a:ea typeface="Arial"/>
                          <a:cs typeface="Arial"/>
                          <a:sym typeface="Arial"/>
                        </a:rPr>
                        <a:t>Incremental product improvements are expected.</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r>
            </a:tbl>
          </a:graphicData>
        </a:graphic>
      </p:graphicFrame>
    </p:spTree>
    <p:extLst>
      <p:ext uri="{BB962C8B-B14F-4D97-AF65-F5344CB8AC3E}">
        <p14:creationId xmlns:p14="http://schemas.microsoft.com/office/powerpoint/2010/main" val="918116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smtClean="0">
                <a:solidFill>
                  <a:srgbClr val="FFFFFF"/>
                </a:solidFill>
                <a:latin typeface="Arial"/>
                <a:ea typeface="Arial"/>
                <a:cs typeface="Arial"/>
                <a:sym typeface="Arial"/>
              </a:rPr>
              <a:t>Provisional </a:t>
            </a:r>
            <a:r>
              <a:rPr lang="en" sz="2800" b="0" i="0" u="none" strike="noStrike" cap="none" dirty="0">
                <a:solidFill>
                  <a:srgbClr val="FFFFFF"/>
                </a:solidFill>
                <a:latin typeface="Arial"/>
                <a:ea typeface="Arial"/>
                <a:cs typeface="Arial"/>
                <a:sym typeface="Arial"/>
              </a:rPr>
              <a:t>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algn="l">
              <a:buClr>
                <a:prstClr val="white"/>
              </a:buClr>
              <a:buSzPct val="25000"/>
              <a:buFont typeface="Arial"/>
              <a:buNone/>
            </a:pPr>
            <a:fld id="{00000000-1234-1234-1234-123412341234}" type="slidenum">
              <a:rPr lang="en" sz="1400">
                <a:solidFill>
                  <a:prstClr val="white"/>
                </a:solidFill>
                <a:latin typeface="Arial"/>
                <a:ea typeface="Arial"/>
                <a:cs typeface="Arial"/>
                <a:sym typeface="Arial"/>
              </a:rPr>
              <a:pPr algn="l">
                <a:buClr>
                  <a:prstClr val="white"/>
                </a:buClr>
                <a:buSzPct val="25000"/>
                <a:buFont typeface="Arial"/>
                <a:buNone/>
              </a:pPr>
              <a:t>36</a:t>
            </a:fld>
            <a:endParaRPr lang="en" sz="1400">
              <a:solidFill>
                <a:prstClr val="white"/>
              </a:solidFill>
              <a:latin typeface="Arial"/>
              <a:ea typeface="Arial"/>
              <a:cs typeface="Arial"/>
              <a:sym typeface="Arial"/>
            </a:endParaRPr>
          </a:p>
        </p:txBody>
      </p:sp>
      <p:graphicFrame>
        <p:nvGraphicFramePr>
          <p:cNvPr id="202" name="Shape 202"/>
          <p:cNvGraphicFramePr/>
          <p:nvPr>
            <p:extLst/>
          </p:nvPr>
        </p:nvGraphicFramePr>
        <p:xfrm>
          <a:off x="228600" y="1066800"/>
          <a:ext cx="8686800" cy="5303580"/>
        </p:xfrm>
        <a:graphic>
          <a:graphicData uri="http://schemas.openxmlformats.org/drawingml/2006/table">
            <a:tbl>
              <a:tblPr>
                <a:noFill/>
              </a:tblPr>
              <a:tblGrid>
                <a:gridCol w="5715000"/>
                <a:gridCol w="2971800"/>
              </a:tblGrid>
              <a:tr h="409100">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End State</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Assessment</a:t>
                      </a: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r>
              <a:tr h="655675">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smtClean="0">
                          <a:solidFill>
                            <a:schemeClr val="tx1"/>
                          </a:solidFill>
                          <a:latin typeface="+mn-lt"/>
                          <a:ea typeface="Arial"/>
                          <a:cs typeface="Arial"/>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US" sz="1800" b="0" i="0" u="none" strike="noStrike" cap="none" dirty="0" smtClean="0">
                          <a:solidFill>
                            <a:schemeClr val="tx1"/>
                          </a:solidFill>
                          <a:latin typeface="+mn-lt"/>
                          <a:ea typeface="Arial"/>
                          <a:cs typeface="Arial"/>
                          <a:sym typeface="Arial"/>
                        </a:rPr>
                        <a:t>T</a:t>
                      </a:r>
                      <a:r>
                        <a:rPr lang="en" sz="1800" b="0" i="0" u="none" strike="noStrike" cap="none" dirty="0" smtClean="0">
                          <a:solidFill>
                            <a:schemeClr val="tx1"/>
                          </a:solidFill>
                          <a:latin typeface="+mn-lt"/>
                          <a:ea typeface="Arial"/>
                          <a:cs typeface="Arial"/>
                          <a:sym typeface="Arial"/>
                        </a:rPr>
                        <a:t>his has been demonstrated.</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dirty="0" smtClean="0">
                          <a:solidFill>
                            <a:schemeClr val="tx1"/>
                          </a:solidFill>
                          <a:latin typeface="+mn-lt"/>
                          <a:ea typeface="Arial"/>
                          <a:cs typeface="Arial"/>
                          <a:sym typeface="Arial"/>
                        </a:rPr>
                        <a:t>Product analysis is sufficient to communicate product performance to users relative to expectations (Performance Baseline).</a:t>
                      </a:r>
                      <a:endParaRPr lang="en" sz="18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dirty="0" smtClean="0">
                          <a:solidFill>
                            <a:schemeClr val="tx1"/>
                          </a:solidFill>
                          <a:latin typeface="+mn-lt"/>
                          <a:ea typeface="Arial"/>
                          <a:cs typeface="Arial"/>
                          <a:sym typeface="Arial"/>
                        </a:rPr>
                        <a:t>T</a:t>
                      </a:r>
                      <a:r>
                        <a:rPr lang="en" sz="1800" b="0" i="0" u="none" strike="noStrike" cap="none" dirty="0" smtClean="0">
                          <a:solidFill>
                            <a:schemeClr val="tx1"/>
                          </a:solidFill>
                          <a:latin typeface="+mn-lt"/>
                          <a:ea typeface="Arial"/>
                          <a:cs typeface="Arial"/>
                          <a:sym typeface="Arial"/>
                        </a:rPr>
                        <a:t>his has been communicated</a:t>
                      </a:r>
                      <a:r>
                        <a:rPr lang="en" sz="1800" b="0" i="0" u="none" strike="noStrike" cap="none" baseline="0" dirty="0" smtClean="0">
                          <a:solidFill>
                            <a:schemeClr val="tx1"/>
                          </a:solidFill>
                          <a:latin typeface="+mn-lt"/>
                          <a:ea typeface="Arial"/>
                          <a:cs typeface="Arial"/>
                          <a:sym typeface="Arial"/>
                        </a:rPr>
                        <a:t> in PS-PVR.</a:t>
                      </a:r>
                      <a:endParaRPr lang="en" sz="1800" u="none" strike="noStrike" cap="none" dirty="0">
                        <a:solidFill>
                          <a:schemeClr val="tx1"/>
                        </a:solidFil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r>
              <a:tr h="840605">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mn-lt"/>
                          <a:ea typeface="Arial"/>
                          <a:cs typeface="Arial"/>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0" i="0" u="none" strike="noStrike" cap="none" dirty="0" smtClean="0">
                          <a:solidFill>
                            <a:schemeClr val="tx1"/>
                          </a:solidFill>
                          <a:latin typeface="+mn-lt"/>
                          <a:ea typeface="Arial"/>
                          <a:cs typeface="Arial"/>
                          <a:sym typeface="Arial"/>
                        </a:rPr>
                        <a:t>T</a:t>
                      </a:r>
                      <a:r>
                        <a:rPr lang="en" sz="1800" b="0" i="0" u="none" strike="noStrike" cap="none" dirty="0" smtClean="0">
                          <a:solidFill>
                            <a:schemeClr val="tx1"/>
                          </a:solidFill>
                          <a:latin typeface="+mn-lt"/>
                          <a:ea typeface="Arial"/>
                          <a:cs typeface="Arial"/>
                          <a:sym typeface="Arial"/>
                        </a:rPr>
                        <a:t>hese</a:t>
                      </a:r>
                      <a:r>
                        <a:rPr lang="en" sz="1800" b="0" i="0" u="none" strike="noStrike" cap="none" baseline="0" dirty="0" smtClean="0">
                          <a:solidFill>
                            <a:schemeClr val="tx1"/>
                          </a:solidFill>
                          <a:latin typeface="+mn-lt"/>
                          <a:ea typeface="Arial"/>
                          <a:cs typeface="Arial"/>
                          <a:sym typeface="Arial"/>
                        </a:rPr>
                        <a:t> are documented in this slide deck and will be documented in a separate  report and ReadMe file.</a:t>
                      </a:r>
                      <a:endParaRPr lang="en" sz="1800" b="0" i="0" u="none" strike="noStrike" cap="none" dirty="0" smtClean="0">
                        <a:solidFill>
                          <a:schemeClr val="tx1"/>
                        </a:solidFill>
                        <a:latin typeface="+mn-lt"/>
                        <a:ea typeface="Arial"/>
                        <a:cs typeface="Arial"/>
                        <a:sym typeface="Aria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r>
              <a:tr h="409100">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smtClean="0">
                          <a:solidFill>
                            <a:schemeClr val="tx1"/>
                          </a:solidFill>
                          <a:latin typeface="+mn-lt"/>
                          <a:ea typeface="Arial"/>
                          <a:cs typeface="Arial"/>
                          <a:sym typeface="Arial"/>
                        </a:rPr>
                        <a:t>Testing has been fully documented.</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smtClean="0">
                          <a:solidFill>
                            <a:schemeClr val="tx1"/>
                          </a:solidFill>
                          <a:latin typeface="+mn-lt"/>
                          <a:ea typeface="Arial"/>
                          <a:cs typeface="Arial"/>
                          <a:sym typeface="Arial"/>
                        </a:rPr>
                        <a:t>Testing will be documented </a:t>
                      </a:r>
                      <a:r>
                        <a:rPr lang="en" sz="1800" b="0" i="0" u="none" strike="noStrike" cap="none" baseline="0" dirty="0" smtClean="0">
                          <a:solidFill>
                            <a:schemeClr val="tx1"/>
                          </a:solidFill>
                          <a:latin typeface="+mn-lt"/>
                          <a:ea typeface="Arial"/>
                          <a:cs typeface="Arial"/>
                          <a:sym typeface="Arial"/>
                        </a:rPr>
                        <a:t>in a PLPT Report.</a:t>
                      </a:r>
                      <a:endParaRPr lang="en" sz="1800" b="0" i="0" u="none" strike="noStrike" cap="none" dirty="0" smtClean="0">
                        <a:solidFill>
                          <a:schemeClr val="tx1"/>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smtClean="0">
                          <a:solidFill>
                            <a:schemeClr val="tx1"/>
                          </a:solidFill>
                          <a:latin typeface="+mn-lt"/>
                          <a:ea typeface="Arial"/>
                          <a:cs typeface="Arial"/>
                          <a:sym typeface="Arial"/>
                        </a:rPr>
                        <a:t>Product is ready for operational use and for use in comprehensive cal/val activities and product optimization.</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0" i="0" u="none" strike="noStrike" cap="none" dirty="0" smtClean="0">
                          <a:solidFill>
                            <a:srgbClr val="008000"/>
                          </a:solidFill>
                          <a:latin typeface="+mn-lt"/>
                          <a:ea typeface="Arial"/>
                          <a:cs typeface="Arial"/>
                          <a:sym typeface="Arial"/>
                        </a:rPr>
                        <a:t>W</a:t>
                      </a:r>
                      <a:r>
                        <a:rPr lang="en" sz="1800" b="0" i="0" u="none" strike="noStrike" cap="none" dirty="0" smtClean="0">
                          <a:solidFill>
                            <a:srgbClr val="008000"/>
                          </a:solidFill>
                          <a:latin typeface="+mn-lt"/>
                          <a:ea typeface="Arial"/>
                          <a:cs typeface="Arial"/>
                          <a:sym typeface="Arial"/>
                        </a:rPr>
                        <a:t>e</a:t>
                      </a:r>
                      <a:r>
                        <a:rPr lang="en" sz="1800" b="0" i="0" u="none" strike="noStrike" cap="none" baseline="0" dirty="0" smtClean="0">
                          <a:solidFill>
                            <a:srgbClr val="008000"/>
                          </a:solidFill>
                          <a:latin typeface="+mn-lt"/>
                          <a:ea typeface="Arial"/>
                          <a:cs typeface="Arial"/>
                          <a:sym typeface="Arial"/>
                        </a:rPr>
                        <a:t> concur.</a:t>
                      </a:r>
                      <a:endParaRPr lang="en" sz="1800" b="0" i="0" u="none" strike="noStrike" cap="none" dirty="0" smtClean="0">
                        <a:solidFill>
                          <a:srgbClr val="008000"/>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r>
            </a:tbl>
          </a:graphicData>
        </a:graphic>
      </p:graphicFrame>
    </p:spTree>
    <p:extLst>
      <p:ext uri="{BB962C8B-B14F-4D97-AF65-F5344CB8AC3E}">
        <p14:creationId xmlns:p14="http://schemas.microsoft.com/office/powerpoint/2010/main" val="1485186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AWG Hydrology Team believes that the GOES-16 Rainfall Rate / QPE product has reached the Provisional Maturity as defined by the GOES-R Program</a:t>
            </a:r>
          </a:p>
          <a:p>
            <a:pPr lvl="1">
              <a:buFont typeface="Arial" panose="020B0604020202020204" pitchFamily="34" charset="0"/>
              <a:buChar char="•"/>
            </a:pPr>
            <a:r>
              <a:rPr lang="en-US" dirty="0" smtClean="0"/>
              <a:t>Technically does not meet spec over the full disk, but NWS users are primarily in the CONUS</a:t>
            </a: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37</a:t>
            </a:fld>
            <a:endParaRPr lang="en-US" altLang="en-US" dirty="0">
              <a:solidFill>
                <a:prstClr val="white"/>
              </a:solidFill>
            </a:endParaRPr>
          </a:p>
        </p:txBody>
      </p:sp>
    </p:spTree>
    <p:extLst>
      <p:ext uri="{BB962C8B-B14F-4D97-AF65-F5344CB8AC3E}">
        <p14:creationId xmlns:p14="http://schemas.microsoft.com/office/powerpoint/2010/main" val="4099985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to full Validation Maturity</a:t>
            </a:r>
            <a:endParaRPr lang="en-US" dirty="0"/>
          </a:p>
        </p:txBody>
      </p:sp>
      <p:sp>
        <p:nvSpPr>
          <p:cNvPr id="3" name="Text Placeholder 2"/>
          <p:cNvSpPr>
            <a:spLocks noGrp="1"/>
          </p:cNvSpPr>
          <p:nvPr>
            <p:ph type="body" idx="1"/>
          </p:nvPr>
        </p:nvSpPr>
        <p:spPr/>
        <p:txBody>
          <a:bodyPr/>
          <a:lstStyle/>
          <a:p>
            <a:r>
              <a:rPr lang="en-US" dirty="0" smtClean="0"/>
              <a:t>GOES-16 Rainfall Rate / QPE L2 Product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38</a:t>
            </a:fld>
            <a:endParaRPr lang="en-US" altLang="en-US" dirty="0">
              <a:solidFill>
                <a:prstClr val="white"/>
              </a:solidFill>
            </a:endParaRPr>
          </a:p>
        </p:txBody>
      </p:sp>
    </p:spTree>
    <p:extLst>
      <p:ext uri="{BB962C8B-B14F-4D97-AF65-F5344CB8AC3E}">
        <p14:creationId xmlns:p14="http://schemas.microsoft.com/office/powerpoint/2010/main" val="22344712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39</a:t>
            </a:fld>
            <a:endParaRPr lang="en-US" altLang="en-US" dirty="0">
              <a:solidFill>
                <a:prstClr val="white"/>
              </a:solidFill>
            </a:endParaRPr>
          </a:p>
        </p:txBody>
      </p:sp>
      <p:sp>
        <p:nvSpPr>
          <p:cNvPr id="7" name="Title 1"/>
          <p:cNvSpPr>
            <a:spLocks noGrp="1"/>
          </p:cNvSpPr>
          <p:nvPr>
            <p:ph type="title"/>
          </p:nvPr>
        </p:nvSpPr>
        <p:spPr>
          <a:xfrm>
            <a:off x="1371600" y="128337"/>
            <a:ext cx="6408821" cy="968626"/>
          </a:xfrm>
        </p:spPr>
        <p:txBody>
          <a:bodyPr/>
          <a:lstStyle/>
          <a:p>
            <a:r>
              <a:rPr lang="en-US" sz="3200" b="1" dirty="0" smtClean="0"/>
              <a:t>Issues and Status</a:t>
            </a:r>
            <a:br>
              <a:rPr lang="en-US" sz="3200" b="1" dirty="0" smtClean="0"/>
            </a:br>
            <a:r>
              <a:rPr lang="en-US" sz="2000" b="1" i="1" dirty="0" smtClean="0"/>
              <a:t>ADRs Needing Resolution for Full VAL</a:t>
            </a:r>
            <a:endParaRPr lang="en-US" sz="2000" i="1" dirty="0"/>
          </a:p>
        </p:txBody>
      </p:sp>
      <p:sp>
        <p:nvSpPr>
          <p:cNvPr id="8" name="TextBox 7"/>
          <p:cNvSpPr txBox="1"/>
          <p:nvPr/>
        </p:nvSpPr>
        <p:spPr>
          <a:xfrm>
            <a:off x="937112" y="2048004"/>
            <a:ext cx="5419082" cy="461665"/>
          </a:xfrm>
          <a:prstGeom prst="rect">
            <a:avLst/>
          </a:prstGeom>
          <a:noFill/>
        </p:spPr>
        <p:txBody>
          <a:bodyPr wrap="square" rtlCol="0">
            <a:spAutoFit/>
          </a:bodyPr>
          <a:lstStyle/>
          <a:p>
            <a:r>
              <a:rPr lang="en-US" sz="2400" dirty="0" smtClean="0">
                <a:solidFill>
                  <a:schemeClr val="bg1"/>
                </a:solidFill>
              </a:rPr>
              <a:t>No outstanding ADRs at this time.</a:t>
            </a:r>
          </a:p>
        </p:txBody>
      </p:sp>
    </p:spTree>
    <p:extLst>
      <p:ext uri="{BB962C8B-B14F-4D97-AF65-F5344CB8AC3E}">
        <p14:creationId xmlns:p14="http://schemas.microsoft.com/office/powerpoint/2010/main" val="2528948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41516"/>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latin typeface="Calibri"/>
                <a:ea typeface="Calibri"/>
                <a:cs typeface="Calibri"/>
                <a:sym typeface="Calibri"/>
              </a:rPr>
              <a:t>Product Overview</a:t>
            </a:r>
          </a:p>
        </p:txBody>
      </p:sp>
      <p:sp>
        <p:nvSpPr>
          <p:cNvPr id="99" name="Shape 99"/>
          <p:cNvSpPr txBox="1">
            <a:spLocks noGrp="1"/>
          </p:cNvSpPr>
          <p:nvPr>
            <p:ph type="body" idx="1"/>
          </p:nvPr>
        </p:nvSpPr>
        <p:spPr>
          <a:xfrm>
            <a:off x="539261" y="1134499"/>
            <a:ext cx="8229600" cy="2109444"/>
          </a:xfrm>
          <a:prstGeom prst="rect">
            <a:avLst/>
          </a:prstGeom>
          <a:noFill/>
          <a:ln>
            <a:noFill/>
          </a:ln>
        </p:spPr>
        <p:txBody>
          <a:bodyPr lIns="91425" tIns="45700" rIns="91425" bIns="45700" anchor="t" anchorCtr="0">
            <a:normAutofit/>
          </a:bodyPr>
          <a:lstStyle/>
          <a:p>
            <a:pPr marL="0" lvl="0" indent="0">
              <a:buNone/>
            </a:pPr>
            <a:r>
              <a:rPr lang="en-US" sz="2400" dirty="0" smtClean="0"/>
              <a:t>The GOES-R ABI Rainfall Rate / QPE uses single-image data from five different spectral bands to retrieve estimates of instantaneous rainfall rate at the full IR pixel scale for the entire full disk.  These five bands are transformed into 16 predictors, 8 of which are nonlinear transformations of the first 8:</a:t>
            </a:r>
            <a:endParaRPr lang="en-US" sz="2400" i="0" u="none" strike="noStrike" cap="none" dirty="0" smtClean="0">
              <a:solidFill>
                <a:schemeClr val="lt1"/>
              </a:solidFill>
              <a:sym typeface="Calibri"/>
            </a:endParaRPr>
          </a:p>
          <a:p>
            <a:pPr marL="0" marR="0" lvl="0" indent="0"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a:p>
            <a:pPr marL="342900" marR="0" lvl="0" indent="-342900" algn="l"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p:txBody>
      </p:sp>
      <p:sp>
        <p:nvSpPr>
          <p:cNvPr id="5" name="Rectangle 4"/>
          <p:cNvSpPr/>
          <p:nvPr/>
        </p:nvSpPr>
        <p:spPr>
          <a:xfrm>
            <a:off x="490275" y="5130999"/>
            <a:ext cx="8327572" cy="1569660"/>
          </a:xfrm>
          <a:prstGeom prst="rect">
            <a:avLst/>
          </a:prstGeom>
        </p:spPr>
        <p:txBody>
          <a:bodyPr wrap="square">
            <a:spAutoFit/>
          </a:bodyPr>
          <a:lstStyle/>
          <a:p>
            <a:r>
              <a:rPr lang="en-US" sz="2400" kern="1200" dirty="0" smtClean="0">
                <a:solidFill>
                  <a:schemeClr val="bg1"/>
                </a:solidFill>
                <a:latin typeface="Calibri"/>
                <a:ea typeface="Calibri"/>
                <a:cs typeface="Calibri"/>
                <a:sym typeface="Calibri"/>
              </a:rPr>
              <a:t>Separate pairs of predictors from this set are used for rain / no rain discrimination (linear only) and rain rate retrieval (both).</a:t>
            </a:r>
          </a:p>
          <a:p>
            <a:r>
              <a:rPr lang="en-US" sz="2400" kern="1200" dirty="0" smtClean="0">
                <a:solidFill>
                  <a:schemeClr val="bg1"/>
                </a:solidFill>
                <a:latin typeface="Calibri"/>
                <a:sym typeface="Calibri"/>
              </a:rPr>
              <a:t>NOTE: This product has no precedents; i.e., it uses only L1b radiances as input.</a:t>
            </a:r>
            <a:endParaRPr lang="en-US" sz="2400" dirty="0">
              <a:solidFill>
                <a:schemeClr val="bg1"/>
              </a:solidFill>
            </a:endParaRPr>
          </a:p>
        </p:txBody>
      </p:sp>
      <p:sp>
        <p:nvSpPr>
          <p:cNvPr id="6" name="Slide Number Placeholder 1"/>
          <p:cNvSpPr>
            <a:spLocks noGrp="1"/>
          </p:cNvSpPr>
          <p:nvPr>
            <p:ph type="sldNum" sz="quarter" idx="12"/>
          </p:nvPr>
        </p:nvSpPr>
        <p:spPr>
          <a:xfrm>
            <a:off x="6584735" y="6492901"/>
            <a:ext cx="2133599" cy="365099"/>
          </a:xfrm>
        </p:spPr>
        <p:txBody>
          <a:bodyPr/>
          <a:lstStyle/>
          <a:p>
            <a:pPr algn="r">
              <a:defRPr/>
            </a:pPr>
            <a:fld id="{C03398B4-C8A0-481F-92D9-A930FA5E13C9}" type="slidenum">
              <a:rPr lang="en-US" smtClean="0">
                <a:solidFill>
                  <a:schemeClr val="bg1"/>
                </a:solidFill>
                <a:latin typeface="Times New Roman" pitchFamily="18" charset="0"/>
                <a:ea typeface="ＭＳ Ｐゴシック" pitchFamily="34" charset="-128"/>
              </a:rPr>
              <a:pPr algn="r">
                <a:defRPr/>
              </a:pPr>
              <a:t>4</a:t>
            </a:fld>
            <a:endParaRPr lang="en-US" dirty="0" smtClean="0">
              <a:solidFill>
                <a:schemeClr val="bg1"/>
              </a:solidFill>
              <a:latin typeface="Times New Roman" pitchFamily="18" charset="0"/>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2922930904"/>
              </p:ext>
            </p:extLst>
          </p:nvPr>
        </p:nvGraphicFramePr>
        <p:xfrm>
          <a:off x="919842" y="3487263"/>
          <a:ext cx="7304315" cy="1400416"/>
        </p:xfrm>
        <a:graphic>
          <a:graphicData uri="http://schemas.openxmlformats.org/drawingml/2006/table">
            <a:tbl>
              <a:tblPr>
                <a:tableStyleId>{ED06A9B5-E392-42ED-BF47-95CADD0DC904}</a:tableStyleId>
              </a:tblPr>
              <a:tblGrid>
                <a:gridCol w="3678244"/>
                <a:gridCol w="3626071"/>
              </a:tblGrid>
              <a:tr h="350104">
                <a:tc>
                  <a:txBody>
                    <a:bodyPr/>
                    <a:lstStyle/>
                    <a:p>
                      <a:pPr marL="0" marR="0" algn="ctr">
                        <a:spcBef>
                          <a:spcPts val="0"/>
                        </a:spcBef>
                        <a:spcAft>
                          <a:spcPts val="0"/>
                        </a:spcAft>
                      </a:pPr>
                      <a:r>
                        <a:rPr lang="en-US" sz="2000" dirty="0" smtClean="0">
                          <a:solidFill>
                            <a:schemeClr val="bg1"/>
                          </a:solidFill>
                          <a:effectLst/>
                        </a:rPr>
                        <a:t>T</a:t>
                      </a:r>
                      <a:r>
                        <a:rPr lang="en-US" sz="2000" baseline="-25000" dirty="0" smtClean="0">
                          <a:solidFill>
                            <a:schemeClr val="bg1"/>
                          </a:solidFill>
                          <a:effectLst/>
                        </a:rPr>
                        <a:t>6.2 </a:t>
                      </a:r>
                      <a:r>
                        <a:rPr lang="en-US" sz="2000" dirty="0" smtClean="0">
                          <a:solidFill>
                            <a:schemeClr val="bg1"/>
                          </a:solidFill>
                          <a:effectLst/>
                        </a:rPr>
                        <a:t>- 174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8.5 </a:t>
                      </a:r>
                      <a:r>
                        <a:rPr lang="en-US" sz="2000" dirty="0">
                          <a:solidFill>
                            <a:schemeClr val="bg1"/>
                          </a:solidFill>
                          <a:effectLst/>
                        </a:rPr>
                        <a:t>- T</a:t>
                      </a:r>
                      <a:r>
                        <a:rPr lang="en-US" sz="2000" baseline="-25000" dirty="0">
                          <a:solidFill>
                            <a:schemeClr val="bg1"/>
                          </a:solidFill>
                          <a:effectLst/>
                        </a:rPr>
                        <a:t>7.34</a:t>
                      </a:r>
                      <a:r>
                        <a:rPr lang="en-US" sz="2000" dirty="0">
                          <a:solidFill>
                            <a:schemeClr val="bg1"/>
                          </a:solidFill>
                          <a:effectLst/>
                        </a:rPr>
                        <a:t> + 30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r>
              <a:tr h="350104">
                <a:tc>
                  <a:txBody>
                    <a:bodyPr/>
                    <a:lstStyle/>
                    <a:p>
                      <a:pPr marL="0" marR="0" algn="ctr">
                        <a:spcBef>
                          <a:spcPts val="0"/>
                        </a:spcBef>
                        <a:spcAft>
                          <a:spcPts val="0"/>
                        </a:spcAft>
                      </a:pPr>
                      <a:r>
                        <a:rPr lang="en-US" sz="2000" dirty="0" smtClean="0">
                          <a:solidFill>
                            <a:schemeClr val="bg1"/>
                          </a:solidFill>
                          <a:effectLst/>
                        </a:rPr>
                        <a:t>S = 0.568*(T</a:t>
                      </a:r>
                      <a:r>
                        <a:rPr lang="en-US" sz="2000" baseline="-25000" dirty="0" smtClean="0">
                          <a:solidFill>
                            <a:schemeClr val="bg1"/>
                          </a:solidFill>
                          <a:effectLst/>
                        </a:rPr>
                        <a:t>min,11.2</a:t>
                      </a:r>
                      <a:r>
                        <a:rPr lang="en-US" sz="2000" dirty="0" smtClean="0">
                          <a:solidFill>
                            <a:schemeClr val="bg1"/>
                          </a:solidFill>
                          <a:effectLst/>
                        </a:rPr>
                        <a:t>-217 K) + 25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11.2</a:t>
                      </a:r>
                      <a:r>
                        <a:rPr lang="en-US" sz="2000" dirty="0">
                          <a:solidFill>
                            <a:schemeClr val="bg1"/>
                          </a:solidFill>
                          <a:effectLst/>
                        </a:rPr>
                        <a:t> - T</a:t>
                      </a:r>
                      <a:r>
                        <a:rPr lang="en-US" sz="2000" baseline="-25000" dirty="0">
                          <a:solidFill>
                            <a:schemeClr val="bg1"/>
                          </a:solidFill>
                          <a:effectLst/>
                        </a:rPr>
                        <a:t>7.34</a:t>
                      </a:r>
                      <a:r>
                        <a:rPr lang="en-US" sz="2000" dirty="0">
                          <a:solidFill>
                            <a:schemeClr val="bg1"/>
                          </a:solidFill>
                          <a:effectLst/>
                        </a:rPr>
                        <a:t> + 20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r>
              <a:tr h="350104">
                <a:tc>
                  <a:txBody>
                    <a:bodyPr/>
                    <a:lstStyle/>
                    <a:p>
                      <a:pPr marL="0" marR="0" algn="ctr">
                        <a:spcBef>
                          <a:spcPts val="0"/>
                        </a:spcBef>
                        <a:spcAft>
                          <a:spcPts val="0"/>
                        </a:spcAft>
                      </a:pPr>
                      <a:r>
                        <a:rPr lang="en-US" sz="2000" dirty="0" smtClean="0">
                          <a:solidFill>
                            <a:schemeClr val="bg1"/>
                          </a:solidFill>
                          <a:effectLst/>
                        </a:rPr>
                        <a:t>T</a:t>
                      </a:r>
                      <a:r>
                        <a:rPr lang="en-US" sz="2000" baseline="-25000" dirty="0" smtClean="0">
                          <a:solidFill>
                            <a:schemeClr val="bg1"/>
                          </a:solidFill>
                          <a:effectLst/>
                        </a:rPr>
                        <a:t>avg,11.2 </a:t>
                      </a:r>
                      <a:r>
                        <a:rPr lang="en-US" sz="2000" dirty="0" smtClean="0">
                          <a:solidFill>
                            <a:schemeClr val="bg1"/>
                          </a:solidFill>
                          <a:effectLst/>
                        </a:rPr>
                        <a:t>- T</a:t>
                      </a:r>
                      <a:r>
                        <a:rPr lang="en-US" sz="2000" baseline="-25000" dirty="0" smtClean="0">
                          <a:solidFill>
                            <a:schemeClr val="bg1"/>
                          </a:solidFill>
                          <a:effectLst/>
                        </a:rPr>
                        <a:t>min,11.2 </a:t>
                      </a:r>
                      <a:r>
                        <a:rPr lang="en-US" sz="2000" dirty="0" smtClean="0">
                          <a:solidFill>
                            <a:schemeClr val="bg1"/>
                          </a:solidFill>
                          <a:effectLst/>
                        </a:rPr>
                        <a:t>– (S – 25 K) + 85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8.5</a:t>
                      </a:r>
                      <a:r>
                        <a:rPr lang="en-US" sz="2000" dirty="0">
                          <a:solidFill>
                            <a:schemeClr val="bg1"/>
                          </a:solidFill>
                          <a:effectLst/>
                        </a:rPr>
                        <a:t> - T</a:t>
                      </a:r>
                      <a:r>
                        <a:rPr lang="en-US" sz="2000" baseline="-25000" dirty="0">
                          <a:solidFill>
                            <a:schemeClr val="bg1"/>
                          </a:solidFill>
                          <a:effectLst/>
                        </a:rPr>
                        <a:t>11.2</a:t>
                      </a:r>
                      <a:r>
                        <a:rPr lang="en-US" sz="2000" dirty="0">
                          <a:solidFill>
                            <a:schemeClr val="bg1"/>
                          </a:solidFill>
                          <a:effectLst/>
                        </a:rPr>
                        <a:t> + 30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r>
              <a:tr h="350104">
                <a:tc>
                  <a:txBody>
                    <a:bodyPr/>
                    <a:lstStyle/>
                    <a:p>
                      <a:pPr marL="0" marR="0" algn="ctr">
                        <a:spcBef>
                          <a:spcPts val="0"/>
                        </a:spcBef>
                        <a:spcAft>
                          <a:spcPts val="0"/>
                        </a:spcAft>
                      </a:pPr>
                      <a:r>
                        <a:rPr lang="en-US" sz="2000" dirty="0" smtClean="0">
                          <a:solidFill>
                            <a:schemeClr val="bg1"/>
                          </a:solidFill>
                          <a:effectLst/>
                        </a:rPr>
                        <a:t>T</a:t>
                      </a:r>
                      <a:r>
                        <a:rPr lang="en-US" sz="2000" baseline="-25000" dirty="0" smtClean="0">
                          <a:solidFill>
                            <a:schemeClr val="bg1"/>
                          </a:solidFill>
                          <a:effectLst/>
                        </a:rPr>
                        <a:t>7.34 </a:t>
                      </a:r>
                      <a:r>
                        <a:rPr lang="en-US" sz="2000" dirty="0" smtClean="0">
                          <a:solidFill>
                            <a:schemeClr val="bg1"/>
                          </a:solidFill>
                          <a:effectLst/>
                        </a:rPr>
                        <a:t>- T</a:t>
                      </a:r>
                      <a:r>
                        <a:rPr lang="en-US" sz="2000" baseline="-25000" dirty="0" smtClean="0">
                          <a:solidFill>
                            <a:schemeClr val="bg1"/>
                          </a:solidFill>
                          <a:effectLst/>
                        </a:rPr>
                        <a:t>6.19</a:t>
                      </a:r>
                      <a:r>
                        <a:rPr lang="en-US" sz="2000" dirty="0" smtClean="0">
                          <a:solidFill>
                            <a:schemeClr val="bg1"/>
                          </a:solidFill>
                          <a:effectLst/>
                        </a:rPr>
                        <a:t> + 30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c>
                  <a:txBody>
                    <a:bodyPr/>
                    <a:lstStyle/>
                    <a:p>
                      <a:pPr marL="0" marR="0" algn="ctr">
                        <a:spcBef>
                          <a:spcPts val="0"/>
                        </a:spcBef>
                        <a:spcAft>
                          <a:spcPts val="0"/>
                        </a:spcAft>
                      </a:pPr>
                      <a:r>
                        <a:rPr lang="en-US" sz="2000" dirty="0">
                          <a:solidFill>
                            <a:schemeClr val="bg1"/>
                          </a:solidFill>
                          <a:effectLst/>
                        </a:rPr>
                        <a:t>T</a:t>
                      </a:r>
                      <a:r>
                        <a:rPr lang="en-US" sz="2000" baseline="-25000" dirty="0">
                          <a:solidFill>
                            <a:schemeClr val="bg1"/>
                          </a:solidFill>
                          <a:effectLst/>
                        </a:rPr>
                        <a:t>11.2</a:t>
                      </a:r>
                      <a:r>
                        <a:rPr lang="en-US" sz="2000" dirty="0">
                          <a:solidFill>
                            <a:schemeClr val="bg1"/>
                          </a:solidFill>
                          <a:effectLst/>
                        </a:rPr>
                        <a:t> - T</a:t>
                      </a:r>
                      <a:r>
                        <a:rPr lang="en-US" sz="2000" baseline="-25000" dirty="0">
                          <a:solidFill>
                            <a:schemeClr val="bg1"/>
                          </a:solidFill>
                          <a:effectLst/>
                        </a:rPr>
                        <a:t>12.3</a:t>
                      </a:r>
                      <a:r>
                        <a:rPr lang="en-US" sz="2000" dirty="0">
                          <a:solidFill>
                            <a:schemeClr val="bg1"/>
                          </a:solidFill>
                          <a:effectLst/>
                        </a:rPr>
                        <a:t> + 20 K</a:t>
                      </a:r>
                      <a:endParaRPr lang="en-US" sz="2000" dirty="0">
                        <a:solidFill>
                          <a:schemeClr val="bg1"/>
                        </a:solidFill>
                        <a:effectLst/>
                        <a:latin typeface="Times New Roman" panose="02020603050405020304" pitchFamily="18" charset="0"/>
                        <a:ea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632676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40</a:t>
            </a:fld>
            <a:endParaRPr lang="en-US" altLang="en-US"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48021532"/>
              </p:ext>
            </p:extLst>
          </p:nvPr>
        </p:nvGraphicFramePr>
        <p:xfrm>
          <a:off x="-1" y="1493227"/>
          <a:ext cx="9144000" cy="2450056"/>
        </p:xfrm>
        <a:graphic>
          <a:graphicData uri="http://schemas.openxmlformats.org/drawingml/2006/table">
            <a:tbl>
              <a:tblPr>
                <a:tableStyleId>{5C22544A-7EE6-4342-B048-85BDC9FD1C3A}</a:tableStyleId>
              </a:tblPr>
              <a:tblGrid>
                <a:gridCol w="1195293"/>
                <a:gridCol w="6176633"/>
                <a:gridCol w="1772074"/>
              </a:tblGrid>
              <a:tr h="357918">
                <a:tc>
                  <a:txBody>
                    <a:bodyPr/>
                    <a:lstStyle/>
                    <a:p>
                      <a:pPr algn="ctr" fontAlgn="ctr"/>
                      <a:r>
                        <a:rPr lang="en-US" sz="2000" b="1" i="0" u="none" strike="noStrike" dirty="0" smtClean="0">
                          <a:solidFill>
                            <a:schemeClr val="bg1"/>
                          </a:solidFill>
                          <a:effectLst/>
                          <a:latin typeface="+mn-lt"/>
                        </a:rPr>
                        <a:t>Action </a:t>
                      </a:r>
                      <a:endParaRPr lang="en-US" sz="20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2000" b="1" i="0" u="none" strike="noStrike" dirty="0" smtClean="0">
                          <a:solidFill>
                            <a:schemeClr val="bg1"/>
                          </a:solidFill>
                          <a:effectLst/>
                          <a:latin typeface="+mn-lt"/>
                        </a:rPr>
                        <a:t>Title</a:t>
                      </a:r>
                      <a:endParaRPr lang="en-US" sz="20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2000" b="1" i="0" u="none" strike="noStrike" dirty="0" smtClean="0">
                          <a:solidFill>
                            <a:schemeClr val="bg1"/>
                          </a:solidFill>
                          <a:effectLst/>
                          <a:latin typeface="+mn-lt"/>
                        </a:rPr>
                        <a:t>Desired Implementation </a:t>
                      </a:r>
                    </a:p>
                    <a:p>
                      <a:pPr algn="ctr" fontAlgn="ctr"/>
                      <a:r>
                        <a:rPr lang="en-US" sz="2000" b="1" i="0" u="none" strike="noStrike" dirty="0" smtClean="0">
                          <a:solidFill>
                            <a:schemeClr val="bg1"/>
                          </a:solidFill>
                          <a:effectLst/>
                          <a:latin typeface="+mn-lt"/>
                        </a:rPr>
                        <a:t>Date into OE</a:t>
                      </a: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r>
              <a:tr h="389723">
                <a:tc>
                  <a:txBody>
                    <a:bodyPr/>
                    <a:lstStyle/>
                    <a:p>
                      <a:pPr algn="ctr"/>
                      <a:r>
                        <a:rPr lang="en-US" sz="2000" b="1" dirty="0" smtClean="0">
                          <a:solidFill>
                            <a:schemeClr val="tx1"/>
                          </a:solidFill>
                        </a:rPr>
                        <a:t>New ADR</a:t>
                      </a:r>
                    </a:p>
                    <a:p>
                      <a:pPr algn="ctr"/>
                      <a:r>
                        <a:rPr lang="en-US" sz="2000" b="1" dirty="0" smtClean="0">
                          <a:solidFill>
                            <a:schemeClr val="tx1"/>
                          </a:solidFill>
                        </a:rPr>
                        <a:t>needed</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smtClean="0">
                          <a:solidFill>
                            <a:schemeClr val="tx1"/>
                          </a:solidFill>
                        </a:rPr>
                        <a:t> Rainfall Rate algorithm –</a:t>
                      </a:r>
                      <a:r>
                        <a:rPr lang="en-US" sz="2000" b="0" baseline="0" dirty="0" smtClean="0">
                          <a:solidFill>
                            <a:schemeClr val="tx1"/>
                          </a:solidFill>
                        </a:rPr>
                        <a:t> Definitively determine the case of the increased false alarm rainfall in DJF and attempt to develop a set of fixed coefficients that can address the issue without significantly compromising performance elsewhere</a:t>
                      </a:r>
                      <a:endParaRPr lang="en-US" sz="20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mn-lt"/>
                        </a:rPr>
                        <a:t>≧1</a:t>
                      </a:r>
                      <a:r>
                        <a:rPr lang="en-US" sz="2000" b="0" i="0" u="none" strike="noStrike" baseline="0" dirty="0" smtClean="0">
                          <a:solidFill>
                            <a:schemeClr val="tx1"/>
                          </a:solidFill>
                          <a:effectLst/>
                          <a:latin typeface="+mn-lt"/>
                        </a:rPr>
                        <a:t> month prior to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i="0" u="none" strike="noStrike" baseline="0" dirty="0" smtClean="0">
                          <a:solidFill>
                            <a:schemeClr val="tx1"/>
                          </a:solidFill>
                          <a:effectLst/>
                          <a:latin typeface="+mn-lt"/>
                        </a:rPr>
                        <a:t>     PS-PVR FULL</a:t>
                      </a:r>
                      <a:r>
                        <a:rPr lang="en-US" sz="2000" b="0" dirty="0" smtClean="0">
                          <a:solidFill>
                            <a:schemeClr val="tx1"/>
                          </a:solidFill>
                        </a:rPr>
                        <a:t> </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itle 1"/>
          <p:cNvSpPr>
            <a:spLocks noGrp="1"/>
          </p:cNvSpPr>
          <p:nvPr>
            <p:ph type="title"/>
          </p:nvPr>
        </p:nvSpPr>
        <p:spPr>
          <a:xfrm>
            <a:off x="1371600" y="128337"/>
            <a:ext cx="6408821" cy="968626"/>
          </a:xfrm>
        </p:spPr>
        <p:txBody>
          <a:bodyPr/>
          <a:lstStyle/>
          <a:p>
            <a:r>
              <a:rPr lang="en-US" sz="3200" b="1" dirty="0" smtClean="0"/>
              <a:t>Issues and Status</a:t>
            </a:r>
            <a:br>
              <a:rPr lang="en-US" sz="3200" b="1" dirty="0" smtClean="0"/>
            </a:br>
            <a:r>
              <a:rPr lang="en-US" sz="2000" b="1" i="1" dirty="0" smtClean="0"/>
              <a:t>Other </a:t>
            </a:r>
            <a:r>
              <a:rPr lang="en-US" sz="2000" b="1" i="1" dirty="0"/>
              <a:t>Actions Needed for Full </a:t>
            </a:r>
            <a:r>
              <a:rPr lang="en-US" sz="2000" b="1" i="1" dirty="0" smtClean="0"/>
              <a:t>VAL</a:t>
            </a:r>
            <a:endParaRPr lang="en-US" sz="2000" i="1" dirty="0"/>
          </a:p>
        </p:txBody>
      </p:sp>
    </p:spTree>
    <p:extLst>
      <p:ext uri="{BB962C8B-B14F-4D97-AF65-F5344CB8AC3E}">
        <p14:creationId xmlns:p14="http://schemas.microsoft.com/office/powerpoint/2010/main" val="3412873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Path to Full Validation - PLPTs</a:t>
            </a:r>
            <a:endParaRPr lang="en-US" sz="3600" b="0" i="0" u="none" strike="noStrike" cap="none" dirty="0">
              <a:solidFill>
                <a:schemeClr val="lt1"/>
              </a:solidFill>
              <a:latin typeface="Calibri"/>
              <a:ea typeface="Calibri"/>
              <a:cs typeface="Calibri"/>
              <a:sym typeface="Calibri"/>
            </a:endParaRPr>
          </a:p>
        </p:txBody>
      </p:sp>
      <p:graphicFrame>
        <p:nvGraphicFramePr>
          <p:cNvPr id="330" name="Shape 330"/>
          <p:cNvGraphicFramePr/>
          <p:nvPr>
            <p:extLst>
              <p:ext uri="{D42A27DB-BD31-4B8C-83A1-F6EECF244321}">
                <p14:modId xmlns:p14="http://schemas.microsoft.com/office/powerpoint/2010/main" val="1418609071"/>
              </p:ext>
            </p:extLst>
          </p:nvPr>
        </p:nvGraphicFramePr>
        <p:xfrm>
          <a:off x="371262" y="1193109"/>
          <a:ext cx="8401475" cy="1249700"/>
        </p:xfrm>
        <a:graphic>
          <a:graphicData uri="http://schemas.openxmlformats.org/drawingml/2006/table">
            <a:tbl>
              <a:tblPr firstRow="1" bandRow="1">
                <a:noFill/>
                <a:tableStyleId>{ED06A9B5-E392-42ED-BF47-95CADD0DC904}</a:tableStyleId>
              </a:tblPr>
              <a:tblGrid>
                <a:gridCol w="2751267"/>
                <a:gridCol w="5650208"/>
              </a:tblGrid>
              <a:tr h="548650">
                <a:tc>
                  <a:txBody>
                    <a:bodyPr/>
                    <a:lstStyle/>
                    <a:p>
                      <a:pPr marL="0" marR="0" lvl="0" indent="0" algn="ctr" rtl="0">
                        <a:lnSpc>
                          <a:spcPct val="100000"/>
                        </a:lnSpc>
                        <a:spcBef>
                          <a:spcPts val="0"/>
                        </a:spcBef>
                        <a:spcAft>
                          <a:spcPts val="0"/>
                        </a:spcAft>
                        <a:buClr>
                          <a:srgbClr val="000000"/>
                        </a:buClr>
                        <a:buSzPct val="25000"/>
                        <a:buFont typeface="Arial"/>
                        <a:buNone/>
                      </a:pPr>
                      <a:r>
                        <a:rPr lang="en-US" sz="2800" b="1" i="0" u="none" strike="noStrike" cap="none" dirty="0"/>
                        <a:t>PLPT ID</a:t>
                      </a:r>
                    </a:p>
                  </a:txBody>
                  <a:tcPr marL="91450" marR="91450" marT="45725" marB="45725" anchor="ctr">
                    <a:solidFill>
                      <a:schemeClr val="bg2">
                        <a:lumMod val="40000"/>
                        <a:lumOff val="60000"/>
                      </a:schemeClr>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US" sz="2800" b="1" i="0" u="none" strike="noStrike" cap="none" dirty="0"/>
                        <a:t>Descriptive Title</a:t>
                      </a:r>
                    </a:p>
                  </a:txBody>
                  <a:tcPr marL="91450" marR="91450" marT="45725" marB="45725" anchor="ctr">
                    <a:solidFill>
                      <a:schemeClr val="bg2">
                        <a:lumMod val="40000"/>
                        <a:lumOff val="60000"/>
                      </a:schemeClr>
                    </a:solidFill>
                  </a:tcPr>
                </a:tc>
              </a:tr>
              <a:tr h="495638">
                <a:tc>
                  <a:txBody>
                    <a:bodyPr/>
                    <a:lstStyle/>
                    <a:p>
                      <a:pPr marL="0" marR="0" lvl="0" indent="0" algn="ctr" rtl="0">
                        <a:lnSpc>
                          <a:spcPct val="100000"/>
                        </a:lnSpc>
                        <a:spcBef>
                          <a:spcPts val="0"/>
                        </a:spcBef>
                        <a:spcAft>
                          <a:spcPts val="0"/>
                        </a:spcAft>
                        <a:buClr>
                          <a:srgbClr val="000000"/>
                        </a:buClr>
                        <a:buSzPct val="25000"/>
                        <a:buFont typeface="Arial"/>
                        <a:buNone/>
                      </a:pPr>
                      <a:r>
                        <a:rPr lang="en-US" sz="2000" u="none" strike="noStrike" cap="none" dirty="0" smtClean="0"/>
                        <a:t>ABI-FD_QPE05</a:t>
                      </a:r>
                      <a:endParaRPr lang="en-US" sz="2000" u="none" strike="noStrike" cap="none" dirty="0"/>
                    </a:p>
                  </a:txBody>
                  <a:tcPr marL="91450" marR="91450" marT="45725" marB="45725" anchor="ctr">
                    <a:solidFill>
                      <a:schemeClr val="lt1"/>
                    </a:solidFill>
                  </a:tcPr>
                </a:tc>
                <a:tc>
                  <a:txBody>
                    <a:bodyPr/>
                    <a:lstStyle/>
                    <a:p>
                      <a:pPr marL="0" marR="0" lvl="0" indent="0" algn="l" rtl="0">
                        <a:lnSpc>
                          <a:spcPct val="100000"/>
                        </a:lnSpc>
                        <a:spcBef>
                          <a:spcPts val="0"/>
                        </a:spcBef>
                        <a:spcAft>
                          <a:spcPts val="0"/>
                        </a:spcAft>
                        <a:buClr>
                          <a:schemeClr val="dk1"/>
                        </a:buClr>
                        <a:buSzPct val="25000"/>
                        <a:buFont typeface="Calibri"/>
                        <a:buNone/>
                      </a:pPr>
                      <a:r>
                        <a:rPr lang="en-US" sz="2000" b="0" i="0" u="none" strike="noStrike" cap="none" dirty="0" smtClean="0">
                          <a:solidFill>
                            <a:schemeClr val="dk1"/>
                          </a:solidFill>
                        </a:rPr>
                        <a:t>Assess accuracy and precision of Rainfall Rate / QPE product</a:t>
                      </a:r>
                      <a:r>
                        <a:rPr lang="en-US" sz="2000" b="0" i="0" u="none" strike="noStrike" cap="none" baseline="0" dirty="0" smtClean="0">
                          <a:solidFill>
                            <a:schemeClr val="dk1"/>
                          </a:solidFill>
                        </a:rPr>
                        <a:t> vs. reference / ground truth data.</a:t>
                      </a:r>
                      <a:endParaRPr lang="en-US" sz="2000" b="0" i="0" u="none" strike="noStrike" cap="none" dirty="0">
                        <a:solidFill>
                          <a:schemeClr val="dk1"/>
                        </a:solidFill>
                      </a:endParaRPr>
                    </a:p>
                  </a:txBody>
                  <a:tcPr marL="91450" marR="91450" marT="45725" marB="45725" anchor="ctr">
                    <a:solidFill>
                      <a:schemeClr val="lt1"/>
                    </a:solidFill>
                  </a:tcPr>
                </a:tc>
              </a:tr>
            </a:tbl>
          </a:graphicData>
        </a:graphic>
      </p:graphicFrame>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41</a:t>
            </a:fld>
            <a:endParaRPr lang="en-US" sz="1200" b="0" i="0" u="none" strike="noStrike" cap="none">
              <a:solidFill>
                <a:schemeClr val="lt1"/>
              </a:solidFill>
              <a:latin typeface="Calibri"/>
              <a:ea typeface="Calibri"/>
              <a:cs typeface="Calibri"/>
              <a:sym typeface="Calibri"/>
            </a:endParaRPr>
          </a:p>
        </p:txBody>
      </p:sp>
      <p:sp>
        <p:nvSpPr>
          <p:cNvPr id="5" name="Shape 918"/>
          <p:cNvSpPr txBox="1"/>
          <p:nvPr/>
        </p:nvSpPr>
        <p:spPr>
          <a:xfrm>
            <a:off x="371262" y="3001435"/>
            <a:ext cx="7858338" cy="2039362"/>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rgbClr val="FFFFFF"/>
              </a:buClr>
              <a:buSzPct val="25000"/>
              <a:buFont typeface="Arial" panose="020B0604020202020204" pitchFamily="34" charset="0"/>
              <a:buChar char="•"/>
            </a:pPr>
            <a:r>
              <a:rPr lang="en-US" sz="2400" b="0" i="0" u="none" strike="noStrike" cap="none" dirty="0">
                <a:solidFill>
                  <a:srgbClr val="FFFFFF"/>
                </a:solidFill>
                <a:latin typeface="Calibri"/>
                <a:ea typeface="Calibri"/>
                <a:cs typeface="Calibri"/>
                <a:sym typeface="Calibri"/>
              </a:rPr>
              <a:t>AWG </a:t>
            </a:r>
            <a:r>
              <a:rPr lang="en-US" sz="2400" b="0" i="0" u="none" strike="noStrike" cap="none" dirty="0" smtClean="0">
                <a:solidFill>
                  <a:srgbClr val="FFFFFF"/>
                </a:solidFill>
                <a:latin typeface="Calibri"/>
                <a:ea typeface="Calibri"/>
                <a:cs typeface="Calibri"/>
                <a:sym typeface="Calibri"/>
              </a:rPr>
              <a:t>Hydrology Team </a:t>
            </a:r>
            <a:r>
              <a:rPr lang="en-US" sz="2400" b="0" i="0" u="none" strike="noStrike" cap="none" dirty="0">
                <a:solidFill>
                  <a:srgbClr val="FFFFFF"/>
                </a:solidFill>
                <a:latin typeface="Calibri"/>
                <a:ea typeface="Calibri"/>
                <a:cs typeface="Calibri"/>
                <a:sym typeface="Calibri"/>
              </a:rPr>
              <a:t>will conduct these tests to further evaluate the L2 </a:t>
            </a:r>
            <a:r>
              <a:rPr lang="en-US" sz="2400" b="0" i="0" u="none" strike="noStrike" cap="none" dirty="0" smtClean="0">
                <a:solidFill>
                  <a:srgbClr val="FFFFFF"/>
                </a:solidFill>
                <a:latin typeface="Calibri"/>
                <a:ea typeface="Calibri"/>
                <a:cs typeface="Calibri"/>
                <a:sym typeface="Calibri"/>
              </a:rPr>
              <a:t>Rainfall Rate / QPE  </a:t>
            </a:r>
            <a:r>
              <a:rPr lang="en-US" sz="2400" b="0" i="0" u="none" strike="noStrike" cap="none" dirty="0">
                <a:solidFill>
                  <a:srgbClr val="FFFFFF"/>
                </a:solidFill>
                <a:latin typeface="Calibri"/>
                <a:ea typeface="Calibri"/>
                <a:cs typeface="Calibri"/>
                <a:sym typeface="Calibri"/>
              </a:rPr>
              <a:t>product quality.</a:t>
            </a:r>
          </a:p>
          <a:p>
            <a:pPr marL="285750" marR="0" lvl="0" indent="-285750" algn="l" rtl="0">
              <a:lnSpc>
                <a:spcPct val="100000"/>
              </a:lnSpc>
              <a:spcBef>
                <a:spcPts val="0"/>
              </a:spcBef>
              <a:spcAft>
                <a:spcPts val="0"/>
              </a:spcAft>
              <a:buClr>
                <a:srgbClr val="000000"/>
              </a:buClr>
              <a:buFont typeface="Arial" panose="020B0604020202020204" pitchFamily="34" charset="0"/>
              <a:buChar char="•"/>
            </a:pPr>
            <a:endParaRPr sz="2400" b="0" i="0" u="none" strike="noStrike" cap="none" dirty="0">
              <a:solidFill>
                <a:srgbClr val="FFFFFF"/>
              </a:solidFill>
              <a:latin typeface="Calibri"/>
              <a:ea typeface="Calibri"/>
              <a:cs typeface="Calibri"/>
              <a:sym typeface="Calibri"/>
            </a:endParaRPr>
          </a:p>
          <a:p>
            <a:pPr marL="285750" marR="0" lvl="0" indent="-285750" algn="l" rtl="0">
              <a:lnSpc>
                <a:spcPct val="100000"/>
              </a:lnSpc>
              <a:spcBef>
                <a:spcPts val="0"/>
              </a:spcBef>
              <a:spcAft>
                <a:spcPts val="0"/>
              </a:spcAft>
              <a:buClr>
                <a:srgbClr val="FFFFFF"/>
              </a:buClr>
              <a:buSzPct val="25000"/>
              <a:buFont typeface="Arial" panose="020B0604020202020204" pitchFamily="34" charset="0"/>
              <a:buChar char="•"/>
            </a:pPr>
            <a:r>
              <a:rPr lang="en-US" sz="2400" b="0" i="0" u="none" strike="noStrike" cap="none" dirty="0">
                <a:solidFill>
                  <a:srgbClr val="FFFFFF"/>
                </a:solidFill>
                <a:latin typeface="Calibri"/>
                <a:ea typeface="Calibri"/>
                <a:cs typeface="Calibri"/>
                <a:sym typeface="Calibri"/>
              </a:rPr>
              <a:t>Full test plans and procedures are given in the </a:t>
            </a:r>
            <a:r>
              <a:rPr lang="en-US" sz="2400" b="0" i="0" u="none" strike="noStrike" cap="none" dirty="0" smtClean="0">
                <a:solidFill>
                  <a:srgbClr val="FFFFFF"/>
                </a:solidFill>
                <a:latin typeface="Calibri"/>
                <a:ea typeface="Calibri"/>
                <a:cs typeface="Calibri"/>
                <a:sym typeface="Calibri"/>
              </a:rPr>
              <a:t>Rainfall Rate / QPE Readiness</a:t>
            </a:r>
            <a:r>
              <a:rPr lang="en-US" sz="2400" b="0" i="0" u="none" strike="noStrike" cap="none" dirty="0">
                <a:solidFill>
                  <a:srgbClr val="FFFFFF"/>
                </a:solidFill>
                <a:latin typeface="Calibri"/>
                <a:ea typeface="Calibri"/>
                <a:cs typeface="Calibri"/>
                <a:sym typeface="Calibri"/>
              </a:rPr>
              <a:t>, Implementation, and Management Plan (</a:t>
            </a:r>
            <a:r>
              <a:rPr lang="en-US" sz="2400" b="0" i="0" u="none" strike="noStrike" cap="none" dirty="0" smtClean="0">
                <a:solidFill>
                  <a:srgbClr val="FFFFFF"/>
                </a:solidFill>
                <a:latin typeface="Calibri"/>
                <a:ea typeface="Calibri"/>
                <a:cs typeface="Calibri"/>
                <a:sym typeface="Calibri"/>
              </a:rPr>
              <a:t>RIMP)</a:t>
            </a:r>
            <a:endParaRPr lang="en-US" sz="2400" b="0" i="0" u="none" strike="noStrike" cap="none"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986343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 to Full Validation – Risks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solidFill>
                  <a:prstClr val="white"/>
                </a:solidFill>
              </a:rPr>
              <a:pPr/>
              <a:t>42</a:t>
            </a:fld>
            <a:endParaRPr lang="en-US" altLang="en-US" dirty="0">
              <a:solidFill>
                <a:prstClr val="white"/>
              </a:solidFill>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78174701"/>
              </p:ext>
            </p:extLst>
          </p:nvPr>
        </p:nvGraphicFramePr>
        <p:xfrm>
          <a:off x="143158" y="1219200"/>
          <a:ext cx="8865704" cy="2748280"/>
        </p:xfrm>
        <a:graphic>
          <a:graphicData uri="http://schemas.openxmlformats.org/drawingml/2006/table">
            <a:tbl>
              <a:tblPr firstRow="1" bandRow="1">
                <a:tableStyleId>{5C22544A-7EE6-4342-B048-85BDC9FD1C3A}</a:tableStyleId>
              </a:tblPr>
              <a:tblGrid>
                <a:gridCol w="1284198"/>
                <a:gridCol w="2317078"/>
                <a:gridCol w="2362200"/>
                <a:gridCol w="2902228"/>
              </a:tblGrid>
              <a:tr h="370840">
                <a:tc>
                  <a:txBody>
                    <a:bodyPr/>
                    <a:lstStyle/>
                    <a:p>
                      <a:pPr algn="ctr"/>
                      <a:r>
                        <a:rPr lang="en-US" sz="1800" dirty="0" smtClean="0"/>
                        <a:t>Risk</a:t>
                      </a:r>
                      <a:r>
                        <a:rPr lang="en-US" sz="1800" baseline="0" dirty="0" smtClean="0"/>
                        <a:t> Name</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smtClean="0"/>
                        <a:t>Description</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smtClean="0"/>
                        <a:t>Impact</a:t>
                      </a:r>
                      <a:endParaRPr lang="en-US" sz="18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800" dirty="0" smtClean="0"/>
                        <a:t>Mitigation</a:t>
                      </a:r>
                      <a:r>
                        <a:rPr lang="en-US" sz="1800" baseline="0" dirty="0" smtClean="0"/>
                        <a:t> and Schedule</a:t>
                      </a:r>
                      <a:endParaRPr lang="en-US" sz="1800" dirty="0"/>
                    </a:p>
                  </a:txBody>
                  <a:tcPr anchor="ctr">
                    <a:lnB w="12700" cap="flat" cmpd="sng" algn="ctr">
                      <a:solidFill>
                        <a:schemeClr val="tx1"/>
                      </a:solidFill>
                      <a:prstDash val="solid"/>
                      <a:round/>
                      <a:headEnd type="none" w="med" len="med"/>
                      <a:tailEnd type="none" w="med" len="med"/>
                    </a:lnB>
                  </a:tcPr>
                </a:tc>
              </a:tr>
              <a:tr h="370840">
                <a:tc>
                  <a:txBody>
                    <a:bodyPr/>
                    <a:lstStyle/>
                    <a:p>
                      <a:pPr algn="ctr"/>
                      <a:r>
                        <a:rPr lang="en-US" sz="1800" dirty="0" smtClean="0"/>
                        <a:t>Operation Stability </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rgbClr val="FF0000"/>
                          </a:solidFill>
                        </a:rPr>
                        <a:t>IF</a:t>
                      </a:r>
                      <a:r>
                        <a:rPr lang="en-US" sz="1800" dirty="0" smtClean="0"/>
                        <a:t> corrections for known anomalies cannot</a:t>
                      </a:r>
                      <a:r>
                        <a:rPr lang="en-US" sz="1800" baseline="0" dirty="0" smtClean="0"/>
                        <a:t> be implemented in timely manner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dirty="0" smtClean="0">
                          <a:solidFill>
                            <a:srgbClr val="FF0000"/>
                          </a:solidFill>
                        </a:rPr>
                        <a:t>THEN </a:t>
                      </a:r>
                      <a:r>
                        <a:rPr lang="en-US" sz="1800" dirty="0" smtClean="0"/>
                        <a:t>the operation will not reach steady state for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800" dirty="0" smtClean="0"/>
                        <a:t>Raise awareness </a:t>
                      </a:r>
                    </a:p>
                    <a:p>
                      <a:pPr marL="230188" indent="-230188">
                        <a:buFont typeface="Arial" pitchFamily="34" charset="0"/>
                        <a:buChar char="•"/>
                      </a:pPr>
                      <a:r>
                        <a:rPr lang="en-US" sz="1800" dirty="0" smtClean="0"/>
                        <a:t>Work</a:t>
                      </a:r>
                      <a:r>
                        <a:rPr lang="en-US" sz="1800" baseline="0" dirty="0" smtClean="0"/>
                        <a:t> </a:t>
                      </a:r>
                      <a:r>
                        <a:rPr lang="en-US" sz="1800" dirty="0" smtClean="0"/>
                        <a:t>with Ground</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800" dirty="0" smtClean="0"/>
                        <a:t>Update rain rate coefficients</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aseline="0" dirty="0" smtClean="0"/>
                        <a:t>As discussed</a:t>
                      </a:r>
                      <a:endParaRPr lang="en-US" sz="1800" b="1" baseline="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t>Moderate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indent="0">
                        <a:buFont typeface="Arial" pitchFamily="34" charset="0"/>
                        <a:buNone/>
                      </a:pPr>
                      <a:r>
                        <a:rPr lang="en-US" sz="1800" dirty="0" smtClean="0"/>
                        <a:t>New WR/ADR</a:t>
                      </a:r>
                      <a:r>
                        <a:rPr lang="en-US" sz="1800" baseline="0" dirty="0" smtClean="0"/>
                        <a:t> needed; ASAP</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Group 9"/>
          <p:cNvGrpSpPr/>
          <p:nvPr/>
        </p:nvGrpSpPr>
        <p:grpSpPr>
          <a:xfrm>
            <a:off x="2219934" y="6451917"/>
            <a:ext cx="4529271" cy="289385"/>
            <a:chOff x="148222" y="6486149"/>
            <a:chExt cx="8762410" cy="311557"/>
          </a:xfrm>
        </p:grpSpPr>
        <p:sp>
          <p:nvSpPr>
            <p:cNvPr id="11" name="TextBox 10"/>
            <p:cNvSpPr txBox="1"/>
            <p:nvPr/>
          </p:nvSpPr>
          <p:spPr>
            <a:xfrm>
              <a:off x="148222" y="6489929"/>
              <a:ext cx="3148280" cy="307777"/>
            </a:xfrm>
            <a:prstGeom prst="rect">
              <a:avLst/>
            </a:prstGeom>
            <a:solidFill>
              <a:srgbClr val="00B050"/>
            </a:solidFill>
          </p:spPr>
          <p:txBody>
            <a:bodyPr wrap="square" rtlCol="0">
              <a:spAutoFit/>
            </a:bodyPr>
            <a:lstStyle/>
            <a:p>
              <a:pPr algn="ctr"/>
              <a:r>
                <a:rPr lang="en-US" sz="1200" dirty="0" smtClean="0">
                  <a:solidFill>
                    <a:schemeClr val="bg1"/>
                  </a:solidFill>
                </a:rPr>
                <a:t>Little Impact</a:t>
              </a:r>
              <a:endParaRPr lang="en-US" sz="1200" dirty="0">
                <a:solidFill>
                  <a:schemeClr val="bg1"/>
                </a:solidFill>
              </a:endParaRPr>
            </a:p>
          </p:txBody>
        </p:sp>
        <p:sp>
          <p:nvSpPr>
            <p:cNvPr id="12" name="TextBox 11"/>
            <p:cNvSpPr txBox="1"/>
            <p:nvPr/>
          </p:nvSpPr>
          <p:spPr>
            <a:xfrm>
              <a:off x="3164282" y="6486149"/>
              <a:ext cx="2871216" cy="307777"/>
            </a:xfrm>
            <a:prstGeom prst="rect">
              <a:avLst/>
            </a:prstGeom>
            <a:solidFill>
              <a:srgbClr val="FFFF00"/>
            </a:solidFill>
          </p:spPr>
          <p:txBody>
            <a:bodyPr wrap="square" rtlCol="0">
              <a:spAutoFit/>
            </a:bodyPr>
            <a:lstStyle/>
            <a:p>
              <a:pPr algn="ctr"/>
              <a:r>
                <a:rPr lang="en-US" sz="1200" dirty="0" smtClean="0"/>
                <a:t>Moderate Impact</a:t>
              </a:r>
              <a:endParaRPr lang="en-US" sz="1200" dirty="0"/>
            </a:p>
          </p:txBody>
        </p:sp>
        <p:sp>
          <p:nvSpPr>
            <p:cNvPr id="13" name="TextBox 12"/>
            <p:cNvSpPr txBox="1"/>
            <p:nvPr/>
          </p:nvSpPr>
          <p:spPr>
            <a:xfrm>
              <a:off x="6048560" y="6490819"/>
              <a:ext cx="2862072" cy="298223"/>
            </a:xfrm>
            <a:prstGeom prst="rect">
              <a:avLst/>
            </a:prstGeom>
            <a:solidFill>
              <a:srgbClr val="FF0000"/>
            </a:solidFill>
          </p:spPr>
          <p:txBody>
            <a:bodyPr wrap="square" rtlCol="0">
              <a:spAutoFit/>
            </a:bodyPr>
            <a:lstStyle/>
            <a:p>
              <a:pPr algn="ctr"/>
              <a:r>
                <a:rPr lang="en-US" sz="1200" dirty="0" smtClean="0">
                  <a:solidFill>
                    <a:schemeClr val="bg1"/>
                  </a:solidFill>
                </a:rPr>
                <a:t>Big Impact</a:t>
              </a:r>
              <a:endParaRPr lang="en-US" sz="1200" dirty="0">
                <a:solidFill>
                  <a:schemeClr val="bg1"/>
                </a:solidFill>
              </a:endParaRPr>
            </a:p>
          </p:txBody>
        </p:sp>
      </p:grpSp>
    </p:spTree>
    <p:extLst>
      <p:ext uri="{BB962C8B-B14F-4D97-AF65-F5344CB8AC3E}">
        <p14:creationId xmlns:p14="http://schemas.microsoft.com/office/powerpoint/2010/main" val="40365338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Recommendations</a:t>
            </a:r>
            <a:endParaRPr lang="en-US" dirty="0"/>
          </a:p>
        </p:txBody>
      </p:sp>
      <p:sp>
        <p:nvSpPr>
          <p:cNvPr id="3" name="Text Placeholder 2"/>
          <p:cNvSpPr>
            <a:spLocks noGrp="1"/>
          </p:cNvSpPr>
          <p:nvPr>
            <p:ph type="body" idx="1"/>
          </p:nvPr>
        </p:nvSpPr>
        <p:spPr/>
        <p:txBody>
          <a:bodyPr/>
          <a:lstStyle/>
          <a:p>
            <a:r>
              <a:rPr lang="en-US" dirty="0" smtClean="0"/>
              <a:t>GOES-16 Rainfall Rate / QPE Product Provisional PS-PVR</a:t>
            </a:r>
            <a:endParaRPr lang="en-US" dirty="0"/>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solidFill>
                  <a:prstClr val="white"/>
                </a:solidFill>
              </a:rPr>
              <a:pPr/>
              <a:t>43</a:t>
            </a:fld>
            <a:endParaRPr lang="en-US" altLang="en-US" dirty="0">
              <a:solidFill>
                <a:prstClr val="white"/>
              </a:solidFill>
            </a:endParaRPr>
          </a:p>
        </p:txBody>
      </p:sp>
    </p:spTree>
    <p:extLst>
      <p:ext uri="{BB962C8B-B14F-4D97-AF65-F5344CB8AC3E}">
        <p14:creationId xmlns:p14="http://schemas.microsoft.com/office/powerpoint/2010/main" val="3864193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Shape 950"/>
          <p:cNvSpPr txBox="1">
            <a:spLocks noGrp="1"/>
          </p:cNvSpPr>
          <p:nvPr>
            <p:ph type="title"/>
          </p:nvPr>
        </p:nvSpPr>
        <p:spPr>
          <a:xfrm>
            <a:off x="457200" y="31788"/>
            <a:ext cx="8229600" cy="1143001"/>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a:solidFill>
                  <a:schemeClr val="lt1"/>
                </a:solidFill>
                <a:latin typeface="Calibri"/>
                <a:ea typeface="Calibri"/>
                <a:cs typeface="Calibri"/>
                <a:sym typeface="Calibri"/>
              </a:rPr>
              <a:t>Summary</a:t>
            </a:r>
          </a:p>
        </p:txBody>
      </p:sp>
      <p:sp>
        <p:nvSpPr>
          <p:cNvPr id="951" name="Shape 951"/>
          <p:cNvSpPr txBox="1">
            <a:spLocks noGrp="1"/>
          </p:cNvSpPr>
          <p:nvPr>
            <p:ph type="body" idx="1"/>
          </p:nvPr>
        </p:nvSpPr>
        <p:spPr>
          <a:xfrm>
            <a:off x="496562" y="1269452"/>
            <a:ext cx="8229600" cy="5163245"/>
          </a:xfrm>
          <a:prstGeom prst="rect">
            <a:avLst/>
          </a:prstGeom>
          <a:noFill/>
          <a:ln>
            <a:noFill/>
          </a:ln>
        </p:spPr>
        <p:txBody>
          <a:bodyPr lIns="91425" tIns="45700" rIns="91425" bIns="45700" anchor="t" anchorCtr="0">
            <a:noAutofit/>
          </a:bodyPr>
          <a:lstStyle/>
          <a:p>
            <a:pPr marL="233361" marR="0" lvl="0" indent="-233361" algn="l" rtl="0">
              <a:spcBef>
                <a:spcPts val="600"/>
              </a:spcBef>
              <a:spcAft>
                <a:spcPts val="0"/>
              </a:spcAft>
              <a:buClr>
                <a:schemeClr val="lt1"/>
              </a:buClr>
              <a:buSzPct val="100000"/>
              <a:buFont typeface="Arial"/>
              <a:buChar char="•"/>
            </a:pPr>
            <a:r>
              <a:rPr lang="en-US" sz="2800" b="0" i="0" u="none" strike="noStrike" cap="none" dirty="0" smtClean="0">
                <a:solidFill>
                  <a:schemeClr val="lt1"/>
                </a:solidFill>
                <a:latin typeface="Calibri" panose="020F0502020204030204" pitchFamily="34" charset="0"/>
                <a:ea typeface="Calibri"/>
                <a:cs typeface="Calibri"/>
                <a:sym typeface="Calibri"/>
              </a:rPr>
              <a:t>Overall, the Rainfall Rate / QPE product performance is </a:t>
            </a:r>
            <a:r>
              <a:rPr lang="en-US" sz="2800" b="0" i="0" u="sng" strike="noStrike" cap="none" dirty="0" smtClean="0">
                <a:solidFill>
                  <a:schemeClr val="lt1"/>
                </a:solidFill>
                <a:latin typeface="Calibri" panose="020F0502020204030204" pitchFamily="34" charset="0"/>
                <a:ea typeface="Calibri"/>
                <a:cs typeface="Calibri"/>
                <a:sym typeface="Calibri"/>
              </a:rPr>
              <a:t>significantly improved</a:t>
            </a:r>
            <a:r>
              <a:rPr lang="en-US" sz="2800" b="0" i="0" strike="noStrike" cap="none" dirty="0" smtClean="0">
                <a:solidFill>
                  <a:schemeClr val="lt1"/>
                </a:solidFill>
                <a:latin typeface="Calibri" panose="020F0502020204030204" pitchFamily="34" charset="0"/>
                <a:ea typeface="Calibri"/>
                <a:cs typeface="Calibri"/>
                <a:sym typeface="Calibri"/>
              </a:rPr>
              <a:t> </a:t>
            </a:r>
            <a:r>
              <a:rPr lang="en-US" sz="2800" b="0" i="0" u="none" strike="noStrike" cap="none" dirty="0" smtClean="0">
                <a:solidFill>
                  <a:schemeClr val="lt1"/>
                </a:solidFill>
                <a:latin typeface="Calibri" panose="020F0502020204030204" pitchFamily="34" charset="0"/>
                <a:ea typeface="Calibri"/>
                <a:cs typeface="Calibri"/>
                <a:sym typeface="Calibri"/>
              </a:rPr>
              <a:t>since the Beta PS-PVR (June 2017</a:t>
            </a:r>
            <a:r>
              <a:rPr lang="en-US" sz="2800" b="0" i="0" u="none" strike="noStrike" cap="none" dirty="0" smtClean="0">
                <a:solidFill>
                  <a:schemeClr val="lt1"/>
                </a:solidFill>
                <a:latin typeface="Calibri" panose="020F0502020204030204" pitchFamily="34" charset="0"/>
                <a:ea typeface="Calibri"/>
                <a:cs typeface="Calibri"/>
                <a:sym typeface="Calibri"/>
              </a:rPr>
              <a:t>).</a:t>
            </a:r>
            <a:endParaRPr lang="en-US" sz="2800" b="0" i="0" u="none" strike="noStrike" cap="none" dirty="0" smtClean="0">
              <a:solidFill>
                <a:schemeClr val="lt1"/>
              </a:solidFill>
              <a:latin typeface="Calibri" panose="020F0502020204030204" pitchFamily="34" charset="0"/>
              <a:ea typeface="Calibri"/>
              <a:cs typeface="Calibri"/>
              <a:sym typeface="Calibri"/>
            </a:endParaRPr>
          </a:p>
          <a:p>
            <a:pPr marL="633411" lvl="1" indent="-233361">
              <a:spcBef>
                <a:spcPts val="600"/>
              </a:spcBef>
              <a:spcAft>
                <a:spcPts val="0"/>
              </a:spcAft>
              <a:buClr>
                <a:schemeClr val="lt1"/>
              </a:buClr>
              <a:buSzPct val="100000"/>
              <a:buFont typeface="Arial"/>
              <a:buChar char="•"/>
            </a:pPr>
            <a:r>
              <a:rPr lang="en-US" sz="2400" dirty="0" smtClean="0">
                <a:latin typeface="Calibri" panose="020F0502020204030204" pitchFamily="34" charset="0"/>
              </a:rPr>
              <a:t>Improvements came with PR05.2 and </a:t>
            </a:r>
            <a:r>
              <a:rPr lang="en-US" sz="2400" dirty="0" smtClean="0">
                <a:latin typeface="Calibri" panose="020F0502020204030204" pitchFamily="34" charset="0"/>
              </a:rPr>
              <a:t>PR06.08</a:t>
            </a:r>
            <a:endParaRPr lang="en-US" sz="2400" dirty="0">
              <a:solidFill>
                <a:schemeClr val="lt1"/>
              </a:solidFill>
              <a:latin typeface="Calibri" panose="020F0502020204030204" pitchFamily="34" charset="0"/>
              <a:sym typeface="Calibri"/>
            </a:endParaRPr>
          </a:p>
          <a:p>
            <a:pPr marL="233361" indent="-233361">
              <a:spcBef>
                <a:spcPts val="600"/>
              </a:spcBef>
              <a:spcAft>
                <a:spcPts val="0"/>
              </a:spcAft>
              <a:buFont typeface="Arial"/>
              <a:buChar char="•"/>
            </a:pPr>
            <a:r>
              <a:rPr lang="en-US" sz="2800" dirty="0" smtClean="0">
                <a:latin typeface="Calibri" panose="020F0502020204030204" pitchFamily="34" charset="0"/>
              </a:rPr>
              <a:t>Measured Rainfall Rate / QPE performance </a:t>
            </a:r>
            <a:r>
              <a:rPr lang="en-US" sz="2800" dirty="0" smtClean="0">
                <a:latin typeface="Calibri" panose="020F0502020204030204" pitchFamily="34" charset="0"/>
              </a:rPr>
              <a:t>against </a:t>
            </a:r>
            <a:r>
              <a:rPr lang="en-US" sz="2800" dirty="0" smtClean="0">
                <a:latin typeface="Calibri" panose="020F0502020204030204" pitchFamily="34" charset="0"/>
              </a:rPr>
              <a:t>reference data</a:t>
            </a:r>
          </a:p>
          <a:p>
            <a:pPr marL="633411" lvl="1" indent="-233361">
              <a:spcBef>
                <a:spcPts val="600"/>
              </a:spcBef>
              <a:spcAft>
                <a:spcPts val="0"/>
              </a:spcAft>
              <a:buFont typeface="Arial"/>
              <a:buChar char="•"/>
            </a:pPr>
            <a:r>
              <a:rPr lang="en-US" sz="2400" dirty="0" smtClean="0">
                <a:latin typeface="Calibri" panose="020F0502020204030204" pitchFamily="34" charset="0"/>
              </a:rPr>
              <a:t>Accuracy and precision spec met over CONUS when validated vs. MRMS Q3</a:t>
            </a:r>
          </a:p>
          <a:p>
            <a:pPr marL="633411" lvl="1" indent="-233361">
              <a:spcBef>
                <a:spcPts val="600"/>
              </a:spcBef>
              <a:spcAft>
                <a:spcPts val="0"/>
              </a:spcAft>
              <a:buFont typeface="Arial"/>
              <a:buChar char="•"/>
            </a:pPr>
            <a:r>
              <a:rPr lang="en-US" sz="2400" dirty="0" smtClean="0">
                <a:latin typeface="Calibri" panose="020F0502020204030204" pitchFamily="34" charset="0"/>
              </a:rPr>
              <a:t>Accuracy and precision spec </a:t>
            </a:r>
            <a:r>
              <a:rPr lang="en-US" sz="2400" u="sng" dirty="0" smtClean="0">
                <a:latin typeface="Calibri" panose="020F0502020204030204" pitchFamily="34" charset="0"/>
              </a:rPr>
              <a:t>not</a:t>
            </a:r>
            <a:r>
              <a:rPr lang="en-US" sz="2400" dirty="0" smtClean="0">
                <a:latin typeface="Calibri" panose="020F0502020204030204" pitchFamily="34" charset="0"/>
              </a:rPr>
              <a:t> met over much of the FD when validated vs. GPM DPR</a:t>
            </a:r>
          </a:p>
          <a:p>
            <a:pPr marL="633411" lvl="1" indent="-233361">
              <a:spcBef>
                <a:spcPts val="600"/>
              </a:spcBef>
              <a:spcAft>
                <a:spcPts val="0"/>
              </a:spcAft>
              <a:buFont typeface="Arial"/>
              <a:buChar char="•"/>
            </a:pPr>
            <a:r>
              <a:rPr lang="en-US" sz="2400" dirty="0" smtClean="0">
                <a:latin typeface="Calibri" panose="020F0502020204030204" pitchFamily="34" charset="0"/>
              </a:rPr>
              <a:t>Still significant amounts of false alarm rainfall of as yet uncertain origin</a:t>
            </a:r>
          </a:p>
        </p:txBody>
      </p:sp>
      <p:sp>
        <p:nvSpPr>
          <p:cNvPr id="952" name="Shape 952"/>
          <p:cNvSpPr txBox="1">
            <a:spLocks noGrp="1"/>
          </p:cNvSpPr>
          <p:nvPr>
            <p:ph type="sldNum" idx="12"/>
          </p:nvPr>
        </p:nvSpPr>
        <p:spPr>
          <a:xfrm>
            <a:off x="6553200" y="6356353"/>
            <a:ext cx="2133598"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200" b="0" i="0" u="none" strike="noStrike" cap="none">
                <a:solidFill>
                  <a:srgbClr val="FFFFFF"/>
                </a:solidFill>
                <a:latin typeface="Calibri"/>
                <a:ea typeface="Calibri"/>
                <a:cs typeface="Calibri"/>
                <a:sym typeface="Calibri"/>
              </a:rPr>
              <a:pPr marL="0" marR="0" lvl="0" indent="0" algn="r" rtl="0">
                <a:lnSpc>
                  <a:spcPct val="100000"/>
                </a:lnSpc>
                <a:spcBef>
                  <a:spcPts val="0"/>
                </a:spcBef>
                <a:spcAft>
                  <a:spcPts val="0"/>
                </a:spcAft>
                <a:buClr>
                  <a:srgbClr val="FFFFFF"/>
                </a:buClr>
                <a:buSzPct val="25000"/>
                <a:buFont typeface="Calibri"/>
                <a:buNone/>
              </a:pPr>
              <a:t>44</a:t>
            </a:fld>
            <a:endParaRPr lang="en-US" sz="12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5510184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Recommendation</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AWG Hydrology Team believes that the GOES-16 Rainfall Rate / QPE product has reached the Provisional Maturity as defined by the GOES-R </a:t>
            </a:r>
            <a:r>
              <a:rPr lang="en-US" dirty="0" smtClean="0"/>
              <a:t>Program</a:t>
            </a:r>
          </a:p>
          <a:p>
            <a:pPr lvl="1">
              <a:buFont typeface="Arial" panose="020B0604020202020204" pitchFamily="34" charset="0"/>
              <a:buChar char="•"/>
            </a:pPr>
            <a:r>
              <a:rPr lang="en-US" dirty="0"/>
              <a:t>Technically does not meet spec over the full disk, but NWS users are primarily in the </a:t>
            </a:r>
            <a:r>
              <a:rPr lang="en-US" dirty="0" smtClean="0"/>
              <a:t>CONUS</a:t>
            </a:r>
            <a:endParaRPr lang="en-US" dirty="0" smtClean="0"/>
          </a:p>
          <a:p>
            <a:pPr>
              <a:buFont typeface="Arial" panose="020B0604020202020204" pitchFamily="34" charset="0"/>
              <a:buChar char="•"/>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45</a:t>
            </a:fld>
            <a:endParaRPr lang="en-US" altLang="en-US" dirty="0">
              <a:solidFill>
                <a:prstClr val="white"/>
              </a:solidFill>
            </a:endParaRPr>
          </a:p>
        </p:txBody>
      </p:sp>
    </p:spTree>
    <p:extLst>
      <p:ext uri="{BB962C8B-B14F-4D97-AF65-F5344CB8AC3E}">
        <p14:creationId xmlns:p14="http://schemas.microsoft.com/office/powerpoint/2010/main" val="2688502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41516"/>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600" b="0" i="0" u="none" strike="noStrike" cap="none" dirty="0">
                <a:solidFill>
                  <a:schemeClr val="lt1"/>
                </a:solidFill>
                <a:latin typeface="Calibri"/>
                <a:ea typeface="Calibri"/>
                <a:cs typeface="Calibri"/>
                <a:sym typeface="Calibri"/>
              </a:rPr>
              <a:t>Product Overview</a:t>
            </a:r>
          </a:p>
        </p:txBody>
      </p:sp>
      <p:sp>
        <p:nvSpPr>
          <p:cNvPr id="99" name="Shape 99"/>
          <p:cNvSpPr txBox="1">
            <a:spLocks noGrp="1"/>
          </p:cNvSpPr>
          <p:nvPr>
            <p:ph type="body" idx="1"/>
          </p:nvPr>
        </p:nvSpPr>
        <p:spPr>
          <a:xfrm>
            <a:off x="539261" y="1134499"/>
            <a:ext cx="8229600" cy="5527558"/>
          </a:xfrm>
          <a:prstGeom prst="rect">
            <a:avLst/>
          </a:prstGeom>
          <a:noFill/>
          <a:ln>
            <a:noFill/>
          </a:ln>
        </p:spPr>
        <p:txBody>
          <a:bodyPr lIns="91425" tIns="45700" rIns="91425" bIns="45700" anchor="t" anchorCtr="0">
            <a:normAutofit fontScale="92500"/>
          </a:bodyPr>
          <a:lstStyle/>
          <a:p>
            <a:pPr marL="0" lvl="0" indent="0">
              <a:lnSpc>
                <a:spcPct val="110000"/>
              </a:lnSpc>
              <a:buNone/>
            </a:pPr>
            <a:r>
              <a:rPr lang="en-US" sz="2600" dirty="0" smtClean="0"/>
              <a:t>Separate rain / no rain and rain rate retrieval equations were calibrated against microwave rain rates (CPC MWCOMB).  The algorithm was designed to allow real-time updating of the calibration coefficients, but the operational code has a fixed set.</a:t>
            </a:r>
          </a:p>
          <a:p>
            <a:pPr marL="0" lvl="0" indent="0">
              <a:lnSpc>
                <a:spcPct val="110000"/>
              </a:lnSpc>
              <a:buNone/>
            </a:pPr>
            <a:r>
              <a:rPr lang="en-US" sz="2600" i="0" u="none" strike="noStrike" cap="none" dirty="0" smtClean="0">
                <a:solidFill>
                  <a:schemeClr val="lt1"/>
                </a:solidFill>
                <a:sym typeface="Calibri"/>
              </a:rPr>
              <a:t>Separate calibration equations were developed for each 30° latitude band and each of 3 different cloud types:</a:t>
            </a:r>
          </a:p>
          <a:p>
            <a:pPr marL="115888" lvl="0" indent="166688">
              <a:lnSpc>
                <a:spcPct val="110000"/>
              </a:lnSpc>
            </a:pPr>
            <a:r>
              <a:rPr lang="en-US" sz="2600" dirty="0"/>
              <a:t>Type 1 </a:t>
            </a:r>
            <a:r>
              <a:rPr lang="en-US" sz="2600" dirty="0" smtClean="0"/>
              <a:t>(“water cloud”): </a:t>
            </a:r>
            <a:r>
              <a:rPr lang="en-US" sz="2600" dirty="0"/>
              <a:t>T</a:t>
            </a:r>
            <a:r>
              <a:rPr lang="en-US" sz="2600" baseline="-25000" dirty="0"/>
              <a:t>7.34</a:t>
            </a:r>
            <a:r>
              <a:rPr lang="en-US" sz="2600" dirty="0"/>
              <a:t>&lt;T</a:t>
            </a:r>
            <a:r>
              <a:rPr lang="en-US" sz="2600" baseline="-25000" dirty="0"/>
              <a:t>11.2 </a:t>
            </a:r>
            <a:r>
              <a:rPr lang="en-US" sz="2600" dirty="0"/>
              <a:t>and T</a:t>
            </a:r>
            <a:r>
              <a:rPr lang="en-US" sz="2600" baseline="-25000" dirty="0"/>
              <a:t>8.5</a:t>
            </a:r>
            <a:r>
              <a:rPr lang="en-US" sz="2600" dirty="0"/>
              <a:t>-T</a:t>
            </a:r>
            <a:r>
              <a:rPr lang="en-US" sz="2600" baseline="-25000" dirty="0"/>
              <a:t>11.2</a:t>
            </a:r>
            <a:r>
              <a:rPr lang="en-US" sz="2600" dirty="0"/>
              <a:t>&lt;-0.3</a:t>
            </a:r>
          </a:p>
          <a:p>
            <a:pPr marL="115888" lvl="0" indent="166688">
              <a:lnSpc>
                <a:spcPct val="110000"/>
              </a:lnSpc>
            </a:pPr>
            <a:r>
              <a:rPr lang="fr-FR" sz="2600" dirty="0"/>
              <a:t>Type 2 </a:t>
            </a:r>
            <a:r>
              <a:rPr lang="fr-FR" sz="2600" dirty="0" smtClean="0"/>
              <a:t>(</a:t>
            </a:r>
            <a:r>
              <a:rPr lang="en-US" sz="2600" dirty="0"/>
              <a:t>“</a:t>
            </a:r>
            <a:r>
              <a:rPr lang="fr-FR" sz="2600" dirty="0" err="1" smtClean="0"/>
              <a:t>ice</a:t>
            </a:r>
            <a:r>
              <a:rPr lang="fr-FR" sz="2600" dirty="0" smtClean="0"/>
              <a:t> cloud</a:t>
            </a:r>
            <a:r>
              <a:rPr lang="en-US" sz="2600" dirty="0"/>
              <a:t>”</a:t>
            </a:r>
            <a:r>
              <a:rPr lang="fr-FR" sz="2600" dirty="0" smtClean="0"/>
              <a:t>): </a:t>
            </a:r>
            <a:r>
              <a:rPr lang="fr-FR" sz="2600" dirty="0"/>
              <a:t>T</a:t>
            </a:r>
            <a:r>
              <a:rPr lang="fr-FR" sz="2600" baseline="-25000" dirty="0"/>
              <a:t>7.34</a:t>
            </a:r>
            <a:r>
              <a:rPr lang="fr-FR" sz="2600" dirty="0"/>
              <a:t>&lt;T</a:t>
            </a:r>
            <a:r>
              <a:rPr lang="fr-FR" sz="2600" baseline="-25000" dirty="0"/>
              <a:t>11.2 </a:t>
            </a:r>
            <a:r>
              <a:rPr lang="fr-FR" sz="2600" dirty="0"/>
              <a:t>and T</a:t>
            </a:r>
            <a:r>
              <a:rPr lang="fr-FR" sz="2600" baseline="-25000" dirty="0"/>
              <a:t>8.5</a:t>
            </a:r>
            <a:r>
              <a:rPr lang="fr-FR" sz="2600" dirty="0"/>
              <a:t>-T</a:t>
            </a:r>
            <a:r>
              <a:rPr lang="fr-FR" sz="2600" baseline="-25000" dirty="0"/>
              <a:t>11.2</a:t>
            </a:r>
            <a:r>
              <a:rPr lang="fr-FR" sz="2600" dirty="0"/>
              <a:t>≥-0.3</a:t>
            </a:r>
            <a:endParaRPr lang="en-US" sz="2600" dirty="0"/>
          </a:p>
          <a:p>
            <a:pPr marL="115888" lvl="0" indent="166688">
              <a:lnSpc>
                <a:spcPct val="110000"/>
              </a:lnSpc>
            </a:pPr>
            <a:r>
              <a:rPr lang="en-US" sz="2600" dirty="0"/>
              <a:t>Type 3 </a:t>
            </a:r>
            <a:r>
              <a:rPr lang="en-US" sz="2600" dirty="0" smtClean="0"/>
              <a:t>(“cold-top </a:t>
            </a:r>
            <a:r>
              <a:rPr lang="en-US" sz="2600" dirty="0"/>
              <a:t>convective </a:t>
            </a:r>
            <a:r>
              <a:rPr lang="en-US" sz="2600" dirty="0" smtClean="0"/>
              <a:t>cloud”): </a:t>
            </a:r>
            <a:r>
              <a:rPr lang="en-US" sz="2600" dirty="0"/>
              <a:t>T</a:t>
            </a:r>
            <a:r>
              <a:rPr lang="en-US" sz="2600" baseline="-25000" dirty="0"/>
              <a:t>7.34</a:t>
            </a:r>
            <a:r>
              <a:rPr lang="en-US" sz="2600" dirty="0"/>
              <a:t>≥T</a:t>
            </a:r>
            <a:r>
              <a:rPr lang="en-US" sz="2600" baseline="-25000" dirty="0"/>
              <a:t>11.2</a:t>
            </a:r>
            <a:endParaRPr lang="en-US" sz="2600" dirty="0"/>
          </a:p>
          <a:p>
            <a:pPr marL="0" indent="0">
              <a:lnSpc>
                <a:spcPct val="110000"/>
              </a:lnSpc>
              <a:buNone/>
            </a:pPr>
            <a:r>
              <a:rPr lang="en-US" sz="2600" dirty="0"/>
              <a:t>The </a:t>
            </a:r>
            <a:r>
              <a:rPr lang="en-US" sz="2600" dirty="0" smtClean="0"/>
              <a:t>resulting rain rates are then adjusted to match </a:t>
            </a:r>
            <a:r>
              <a:rPr lang="en-US" sz="2600" dirty="0"/>
              <a:t>the distribution of the calibration MW rain </a:t>
            </a:r>
            <a:r>
              <a:rPr lang="en-US" sz="2600" dirty="0" smtClean="0"/>
              <a:t>rates using LUTs </a:t>
            </a:r>
            <a:r>
              <a:rPr lang="en-US" sz="2600" dirty="0"/>
              <a:t>based on PDF matching of the initial output rain rates with MWCOMB</a:t>
            </a:r>
            <a:r>
              <a:rPr lang="en-US" sz="2600" dirty="0" smtClean="0"/>
              <a:t>.</a:t>
            </a:r>
            <a:endParaRPr lang="en-US" sz="2600" i="0" u="none" strike="noStrike" cap="none" dirty="0" smtClean="0">
              <a:solidFill>
                <a:schemeClr val="lt1"/>
              </a:solidFill>
              <a:sym typeface="Calibri"/>
            </a:endParaRPr>
          </a:p>
          <a:p>
            <a:pPr marL="0" marR="0" lvl="0" indent="0"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a:p>
            <a:pPr marL="342900" marR="0" lvl="0" indent="-342900" algn="l" rtl="0">
              <a:spcBef>
                <a:spcPts val="640"/>
              </a:spcBef>
              <a:spcAft>
                <a:spcPts val="0"/>
              </a:spcAft>
              <a:buClr>
                <a:schemeClr val="lt1"/>
              </a:buClr>
              <a:buSzPct val="100000"/>
              <a:buFont typeface="Arial"/>
              <a:buNone/>
            </a:pPr>
            <a:endParaRPr sz="3200" i="0" u="none" strike="noStrike" cap="none" dirty="0">
              <a:solidFill>
                <a:schemeClr val="lt1"/>
              </a:solidFill>
              <a:sym typeface="Calibri"/>
            </a:endParaRPr>
          </a:p>
        </p:txBody>
      </p:sp>
      <p:sp>
        <p:nvSpPr>
          <p:cNvPr id="6" name="Slide Number Placeholder 1"/>
          <p:cNvSpPr>
            <a:spLocks noGrp="1"/>
          </p:cNvSpPr>
          <p:nvPr>
            <p:ph type="sldNum" sz="quarter" idx="12"/>
          </p:nvPr>
        </p:nvSpPr>
        <p:spPr>
          <a:xfrm>
            <a:off x="6584735" y="6492901"/>
            <a:ext cx="2133599" cy="365099"/>
          </a:xfrm>
        </p:spPr>
        <p:txBody>
          <a:bodyPr/>
          <a:lstStyle/>
          <a:p>
            <a:pPr algn="r">
              <a:defRPr/>
            </a:pPr>
            <a:fld id="{C03398B4-C8A0-481F-92D9-A930FA5E13C9}" type="slidenum">
              <a:rPr lang="en-US" smtClean="0">
                <a:solidFill>
                  <a:schemeClr val="bg1"/>
                </a:solidFill>
                <a:latin typeface="Times New Roman" pitchFamily="18" charset="0"/>
                <a:ea typeface="ＭＳ Ｐゴシック" pitchFamily="34" charset="-128"/>
              </a:rPr>
              <a:pPr algn="r">
                <a:defRPr/>
              </a:pPr>
              <a:t>5</a:t>
            </a:fld>
            <a:endParaRPr lang="en-US" dirty="0" smtClean="0">
              <a:solidFill>
                <a:schemeClr val="bg1"/>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679908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41516"/>
            <a:ext cx="8229600" cy="1143001"/>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0" i="0" u="none" strike="noStrike" cap="none" dirty="0">
                <a:solidFill>
                  <a:schemeClr val="lt1"/>
                </a:solidFill>
                <a:latin typeface="Calibri"/>
                <a:ea typeface="Calibri"/>
                <a:cs typeface="Calibri"/>
                <a:sym typeface="Calibri"/>
              </a:rPr>
              <a:t>Product </a:t>
            </a:r>
            <a:r>
              <a:rPr lang="en-US" sz="3200" b="0" i="0" u="none" strike="noStrike" cap="none" dirty="0" smtClean="0">
                <a:solidFill>
                  <a:schemeClr val="lt1"/>
                </a:solidFill>
                <a:latin typeface="Calibri"/>
                <a:ea typeface="Calibri"/>
                <a:cs typeface="Calibri"/>
                <a:sym typeface="Calibri"/>
              </a:rPr>
              <a:t>Overview: Specifications</a:t>
            </a:r>
            <a:endParaRPr lang="en-US" sz="3200" b="0" i="0" u="none" strike="noStrike" cap="none" dirty="0">
              <a:solidFill>
                <a:schemeClr val="lt1"/>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1852724952"/>
              </p:ext>
            </p:extLst>
          </p:nvPr>
        </p:nvGraphicFramePr>
        <p:xfrm>
          <a:off x="457200" y="1611087"/>
          <a:ext cx="8229600" cy="3158472"/>
        </p:xfrm>
        <a:graphic>
          <a:graphicData uri="http://schemas.openxmlformats.org/drawingml/2006/table">
            <a:tbl>
              <a:tblPr>
                <a:tableStyleId>{3C2FFA5D-87B4-456A-9821-1D502468CF0F}</a:tableStyleId>
              </a:tblPr>
              <a:tblGrid>
                <a:gridCol w="2791993"/>
                <a:gridCol w="5437607"/>
              </a:tblGrid>
              <a:tr h="426007">
                <a:tc>
                  <a:txBody>
                    <a:bodyPr/>
                    <a:lstStyle/>
                    <a:p>
                      <a:pPr marL="0" marR="0" algn="ctr">
                        <a:spcBef>
                          <a:spcPts val="0"/>
                        </a:spcBef>
                        <a:spcAft>
                          <a:spcPts val="0"/>
                        </a:spcAft>
                      </a:pPr>
                      <a:r>
                        <a:rPr lang="en-US" sz="2400" b="1" dirty="0" smtClean="0">
                          <a:latin typeface="Calibri" panose="020F0502020204030204" pitchFamily="34" charset="0"/>
                        </a:rPr>
                        <a:t>Rainfall Rate / QPE</a:t>
                      </a:r>
                      <a:endParaRPr lang="en-US" sz="2400" b="1" dirty="0">
                        <a:latin typeface="Calibri" panose="020F0502020204030204" pitchFamily="34" charset="0"/>
                        <a:ea typeface="Times New Roman"/>
                        <a:cs typeface="Times New Roman"/>
                      </a:endParaRPr>
                    </a:p>
                  </a:txBody>
                  <a:tcPr marL="47625" marR="47625" marT="0" marB="0" anchor="ctr">
                    <a:solidFill>
                      <a:schemeClr val="bg2">
                        <a:lumMod val="40000"/>
                        <a:lumOff val="60000"/>
                      </a:schemeClr>
                    </a:solidFill>
                  </a:tcPr>
                </a:tc>
                <a:tc>
                  <a:txBody>
                    <a:bodyPr/>
                    <a:lstStyle/>
                    <a:p>
                      <a:pPr marL="0" marR="0" algn="ctr">
                        <a:spcBef>
                          <a:spcPts val="0"/>
                        </a:spcBef>
                        <a:spcAft>
                          <a:spcPts val="0"/>
                        </a:spcAft>
                      </a:pPr>
                      <a:r>
                        <a:rPr lang="en-US" sz="2400" b="1" dirty="0">
                          <a:latin typeface="Calibri" panose="020F0502020204030204" pitchFamily="34" charset="0"/>
                        </a:rPr>
                        <a:t>Specification</a:t>
                      </a:r>
                      <a:endParaRPr lang="en-US" sz="2400" b="1" dirty="0">
                        <a:latin typeface="Calibri" panose="020F0502020204030204" pitchFamily="34" charset="0"/>
                        <a:ea typeface="Times New Roman"/>
                        <a:cs typeface="Times New Roman"/>
                      </a:endParaRPr>
                    </a:p>
                  </a:txBody>
                  <a:tcPr marL="47625" marR="47625" marT="0" marB="0" anchor="ctr">
                    <a:solidFill>
                      <a:schemeClr val="bg2">
                        <a:lumMod val="40000"/>
                        <a:lumOff val="60000"/>
                      </a:schemeClr>
                    </a:solidFill>
                  </a:tcPr>
                </a:tc>
              </a:tr>
              <a:tr h="487680">
                <a:tc>
                  <a:txBody>
                    <a:bodyPr/>
                    <a:lstStyle/>
                    <a:p>
                      <a:pPr marL="0" marR="0" algn="l">
                        <a:spcBef>
                          <a:spcPts val="0"/>
                        </a:spcBef>
                        <a:spcAft>
                          <a:spcPts val="0"/>
                        </a:spcAft>
                      </a:pPr>
                      <a:r>
                        <a:rPr lang="en-US" sz="2400" dirty="0">
                          <a:latin typeface="Calibri" panose="020F0502020204030204" pitchFamily="34" charset="0"/>
                        </a:rPr>
                        <a:t>Geographic Coverage</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smtClean="0">
                          <a:latin typeface="Calibri" panose="020F0502020204030204" pitchFamily="34" charset="0"/>
                        </a:rPr>
                        <a:t>Full Disk</a:t>
                      </a:r>
                      <a:endParaRPr lang="en-US" sz="2400" dirty="0">
                        <a:latin typeface="Calibri" panose="020F0502020204030204" pitchFamily="34" charset="0"/>
                        <a:ea typeface="Times New Roman"/>
                        <a:cs typeface="Times New Roman"/>
                      </a:endParaRPr>
                    </a:p>
                  </a:txBody>
                  <a:tcPr marL="47625" marR="47625" marT="0" marB="0" anchor="ctr"/>
                </a:tc>
              </a:tr>
              <a:tr h="415985">
                <a:tc>
                  <a:txBody>
                    <a:bodyPr/>
                    <a:lstStyle/>
                    <a:p>
                      <a:pPr marL="0" marR="0" algn="l">
                        <a:spcBef>
                          <a:spcPts val="0"/>
                        </a:spcBef>
                        <a:spcAft>
                          <a:spcPts val="0"/>
                        </a:spcAft>
                      </a:pPr>
                      <a:r>
                        <a:rPr lang="en-US" sz="2400" dirty="0" smtClean="0">
                          <a:latin typeface="Calibri" panose="020F0502020204030204" pitchFamily="34" charset="0"/>
                        </a:rPr>
                        <a:t>Measurement </a:t>
                      </a:r>
                      <a:r>
                        <a:rPr lang="en-US" sz="2400" dirty="0">
                          <a:latin typeface="Calibri" panose="020F0502020204030204" pitchFamily="34" charset="0"/>
                        </a:rPr>
                        <a:t>Range</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smtClean="0">
                          <a:latin typeface="Calibri" panose="020F0502020204030204" pitchFamily="34" charset="0"/>
                        </a:rPr>
                        <a:t>0-100 mm/h</a:t>
                      </a:r>
                      <a:endParaRPr lang="en-US" sz="2400" dirty="0">
                        <a:latin typeface="Calibri" panose="020F0502020204030204" pitchFamily="34" charset="0"/>
                        <a:ea typeface="Times New Roman"/>
                        <a:cs typeface="Times New Roman"/>
                      </a:endParaRPr>
                    </a:p>
                  </a:txBody>
                  <a:tcPr marL="47625" marR="47625" marT="0" marB="0" anchor="ctr"/>
                </a:tc>
              </a:tr>
              <a:tr h="415985">
                <a:tc>
                  <a:txBody>
                    <a:bodyPr/>
                    <a:lstStyle/>
                    <a:p>
                      <a:pPr marL="0" marR="0" algn="l">
                        <a:spcBef>
                          <a:spcPts val="0"/>
                        </a:spcBef>
                        <a:spcAft>
                          <a:spcPts val="0"/>
                        </a:spcAft>
                      </a:pPr>
                      <a:r>
                        <a:rPr lang="en-US" sz="2400" dirty="0">
                          <a:latin typeface="Calibri" panose="020F0502020204030204" pitchFamily="34" charset="0"/>
                        </a:rPr>
                        <a:t>Measurement Accuracy</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smtClean="0">
                          <a:latin typeface="Calibri" panose="020F0502020204030204" pitchFamily="34" charset="0"/>
                        </a:rPr>
                        <a:t>6 mm/h at a rate of 10 mm/h with higher values at higher rates</a:t>
                      </a:r>
                      <a:endParaRPr lang="en-US" sz="2400" dirty="0">
                        <a:latin typeface="Calibri" panose="020F0502020204030204" pitchFamily="34" charset="0"/>
                        <a:ea typeface="Times New Roman"/>
                        <a:cs typeface="Times New Roman"/>
                      </a:endParaRPr>
                    </a:p>
                  </a:txBody>
                  <a:tcPr marL="47625" marR="47625" marT="0" marB="0" anchor="ctr"/>
                </a:tc>
              </a:tr>
              <a:tr h="224807">
                <a:tc>
                  <a:txBody>
                    <a:bodyPr/>
                    <a:lstStyle/>
                    <a:p>
                      <a:pPr marL="0" marR="0" algn="l">
                        <a:spcBef>
                          <a:spcPts val="0"/>
                        </a:spcBef>
                        <a:spcAft>
                          <a:spcPts val="0"/>
                        </a:spcAft>
                      </a:pPr>
                      <a:r>
                        <a:rPr lang="en-US" sz="2400" dirty="0">
                          <a:latin typeface="Calibri" panose="020F0502020204030204" pitchFamily="34" charset="0"/>
                        </a:rPr>
                        <a:t>Refresh </a:t>
                      </a:r>
                      <a:r>
                        <a:rPr lang="en-US" sz="2400" dirty="0" smtClean="0">
                          <a:latin typeface="Calibri" panose="020F0502020204030204" pitchFamily="34" charset="0"/>
                        </a:rPr>
                        <a:t>Rate</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b="0" dirty="0" smtClean="0">
                          <a:latin typeface="Calibri" panose="020F0502020204030204" pitchFamily="34" charset="0"/>
                        </a:rPr>
                        <a:t>15 min (Mode 3 and</a:t>
                      </a:r>
                      <a:r>
                        <a:rPr lang="en-US" sz="2400" b="0" baseline="0" dirty="0" smtClean="0">
                          <a:latin typeface="Calibri" panose="020F0502020204030204" pitchFamily="34" charset="0"/>
                        </a:rPr>
                        <a:t> Mode 4)</a:t>
                      </a:r>
                      <a:endParaRPr lang="en-US" sz="2400" dirty="0">
                        <a:latin typeface="Calibri" panose="020F0502020204030204" pitchFamily="34" charset="0"/>
                        <a:ea typeface="Times New Roman"/>
                        <a:cs typeface="Times New Roman"/>
                      </a:endParaRPr>
                    </a:p>
                  </a:txBody>
                  <a:tcPr marL="47625" marR="47625" marT="0" marB="0" anchor="ctr"/>
                </a:tc>
              </a:tr>
              <a:tr h="415985">
                <a:tc>
                  <a:txBody>
                    <a:bodyPr/>
                    <a:lstStyle/>
                    <a:p>
                      <a:pPr marL="0" marR="0" algn="l">
                        <a:spcBef>
                          <a:spcPts val="0"/>
                        </a:spcBef>
                        <a:spcAft>
                          <a:spcPts val="0"/>
                        </a:spcAft>
                      </a:pPr>
                      <a:r>
                        <a:rPr lang="en-US" sz="2400" dirty="0">
                          <a:latin typeface="Calibri" panose="020F0502020204030204" pitchFamily="34" charset="0"/>
                        </a:rPr>
                        <a:t>Measurement Precision</a:t>
                      </a:r>
                      <a:endParaRPr lang="en-US" sz="2400" dirty="0">
                        <a:latin typeface="Calibri" panose="020F0502020204030204" pitchFamily="34" charset="0"/>
                        <a:ea typeface="Times New Roman"/>
                        <a:cs typeface="Times New Roman"/>
                      </a:endParaRPr>
                    </a:p>
                  </a:txBody>
                  <a:tcPr marL="47625" marR="47625" marT="0" marB="0" anchor="ctr"/>
                </a:tc>
                <a:tc>
                  <a:txBody>
                    <a:bodyPr/>
                    <a:lstStyle/>
                    <a:p>
                      <a:pPr marL="0" marR="0">
                        <a:spcBef>
                          <a:spcPts val="0"/>
                        </a:spcBef>
                        <a:spcAft>
                          <a:spcPts val="0"/>
                        </a:spcAft>
                      </a:pPr>
                      <a:r>
                        <a:rPr lang="en-US" sz="2400" dirty="0" smtClean="0">
                          <a:latin typeface="Calibri" panose="020F0502020204030204" pitchFamily="34" charset="0"/>
                        </a:rPr>
                        <a:t>9 mm/h</a:t>
                      </a:r>
                      <a:r>
                        <a:rPr lang="en-US" sz="2400" baseline="0" dirty="0" smtClean="0">
                          <a:latin typeface="Calibri" panose="020F0502020204030204" pitchFamily="34" charset="0"/>
                        </a:rPr>
                        <a:t> at a rate of 10 mm/h with higher values at higher </a:t>
                      </a:r>
                      <a:r>
                        <a:rPr lang="en-US" sz="2400" baseline="0" dirty="0" smtClean="0">
                          <a:latin typeface="Calibri" panose="020F0502020204030204" pitchFamily="34" charset="0"/>
                        </a:rPr>
                        <a:t>rates</a:t>
                      </a:r>
                      <a:endParaRPr lang="en-US" sz="2400" dirty="0">
                        <a:latin typeface="Calibri" panose="020F0502020204030204" pitchFamily="34" charset="0"/>
                        <a:ea typeface="Times New Roman"/>
                        <a:cs typeface="Times New Roman"/>
                      </a:endParaRPr>
                    </a:p>
                  </a:txBody>
                  <a:tcPr marL="47625" marR="47625" marT="0" marB="0" anchor="ctr"/>
                </a:tc>
              </a:tr>
            </a:tbl>
          </a:graphicData>
        </a:graphic>
      </p:graphicFrame>
      <p:sp>
        <p:nvSpPr>
          <p:cNvPr id="4" name="Slide Number Placeholder 1"/>
          <p:cNvSpPr>
            <a:spLocks noGrp="1"/>
          </p:cNvSpPr>
          <p:nvPr>
            <p:ph type="sldNum" sz="quarter" idx="12"/>
          </p:nvPr>
        </p:nvSpPr>
        <p:spPr>
          <a:xfrm>
            <a:off x="6584735" y="6492901"/>
            <a:ext cx="2133599" cy="365099"/>
          </a:xfrm>
        </p:spPr>
        <p:txBody>
          <a:bodyPr/>
          <a:lstStyle/>
          <a:p>
            <a:pPr algn="r">
              <a:defRPr/>
            </a:pPr>
            <a:fld id="{C03398B4-C8A0-481F-92D9-A930FA5E13C9}" type="slidenum">
              <a:rPr lang="en-US" smtClean="0">
                <a:solidFill>
                  <a:schemeClr val="bg1"/>
                </a:solidFill>
                <a:latin typeface="Times New Roman" pitchFamily="18" charset="0"/>
                <a:ea typeface="ＭＳ Ｐゴシック" pitchFamily="34" charset="-128"/>
              </a:rPr>
              <a:pPr algn="r">
                <a:defRPr/>
              </a:pPr>
              <a:t>6</a:t>
            </a:fld>
            <a:endParaRPr lang="en-US" dirty="0" smtClean="0">
              <a:solidFill>
                <a:schemeClr val="bg1"/>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477854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 Time-Line/Context</a:t>
            </a:r>
            <a:endParaRPr lang="en-US" b="1"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solidFill>
                  <a:prstClr val="white"/>
                </a:solidFill>
              </a:rPr>
              <a:pPr/>
              <a:t>7</a:t>
            </a:fld>
            <a:endParaRPr lang="en-US" altLang="en-US">
              <a:solidFill>
                <a:prstClr val="white"/>
              </a:solidFill>
            </a:endParaRPr>
          </a:p>
        </p:txBody>
      </p:sp>
      <p:sp>
        <p:nvSpPr>
          <p:cNvPr id="10" name="Rectangle 9"/>
          <p:cNvSpPr/>
          <p:nvPr/>
        </p:nvSpPr>
        <p:spPr>
          <a:xfrm>
            <a:off x="548011" y="1828800"/>
            <a:ext cx="8387442" cy="3785652"/>
          </a:xfrm>
          <a:prstGeom prst="rect">
            <a:avLst/>
          </a:prstGeom>
          <a:noFill/>
        </p:spPr>
        <p:txBody>
          <a:bodyPr wrap="square" lIns="91440" tIns="45720" rIns="91440" bIns="45720">
            <a:spAutoFit/>
          </a:bodyPr>
          <a:lstStyle/>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19 Nov 2016  </a:t>
            </a:r>
            <a:r>
              <a:rPr lang="en-US" sz="2400"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GOES-R Launch</a:t>
            </a: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29 Nov 2016  </a:t>
            </a:r>
            <a:r>
              <a:rPr lang="en-US" sz="2400"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GEO orbit attained (became GOES-16)</a:t>
            </a: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03 Jan 2017   </a:t>
            </a:r>
            <a:r>
              <a:rPr lang="en-US" sz="2400" kern="1200" dirty="0" smtClean="0">
                <a:ln w="0"/>
                <a:solidFill>
                  <a:schemeClr val="bg1"/>
                </a:solidFill>
                <a:effectLst>
                  <a:outerShdw blurRad="38100" dist="19050" dir="2700000" algn="tl" rotWithShape="0">
                    <a:prstClr val="black">
                      <a:alpha val="40000"/>
                    </a:prstClr>
                  </a:outerShdw>
                </a:effectLst>
                <a:latin typeface="Calibri"/>
                <a:ea typeface="+mn-ea"/>
                <a:cs typeface="+mn-cs"/>
              </a:rPr>
              <a:t>ABI </a:t>
            </a:r>
            <a:r>
              <a:rPr lang="en-US" sz="2400" kern="1200" dirty="0">
                <a:ln w="0"/>
                <a:solidFill>
                  <a:schemeClr val="bg1"/>
                </a:solidFill>
                <a:effectLst>
                  <a:outerShdw blurRad="38100" dist="19050" dir="2700000" algn="tl" rotWithShape="0">
                    <a:prstClr val="black">
                      <a:alpha val="40000"/>
                    </a:prstClr>
                  </a:outerShdw>
                </a:effectLst>
                <a:latin typeface="Calibri"/>
                <a:ea typeface="+mn-ea"/>
                <a:cs typeface="+mn-cs"/>
              </a:rPr>
              <a:t>aperture door open/1st light for visible/near-infrared channels</a:t>
            </a: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Mid Jan 2017: </a:t>
            </a:r>
            <a:r>
              <a:rPr lang="en-US" sz="2400"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AWG established access to GS L2 products. </a:t>
            </a:r>
            <a:r>
              <a:rPr lang="en-US" sz="2400" u="sng" kern="1200" dirty="0" smtClean="0">
                <a:ln w="0"/>
                <a:solidFill>
                  <a:srgbClr val="CCFF99"/>
                </a:solidFill>
                <a:effectLst>
                  <a:outerShdw blurRad="38100" dist="19050" dir="2700000" algn="tl" rotWithShape="0">
                    <a:prstClr val="black">
                      <a:alpha val="40000"/>
                    </a:prstClr>
                  </a:outerShdw>
                </a:effectLst>
                <a:latin typeface="Calibri"/>
                <a:ea typeface="+mn-ea"/>
                <a:cs typeface="+mn-cs"/>
              </a:rPr>
              <a:t>Qualitative</a:t>
            </a:r>
            <a:r>
              <a:rPr lang="en-US" sz="2400" kern="1200" dirty="0" smtClean="0">
                <a:ln w="0"/>
                <a:solidFill>
                  <a:srgbClr val="CCFF99"/>
                </a:solidFill>
                <a:effectLst>
                  <a:outerShdw blurRad="38100" dist="19050" dir="2700000" algn="tl" rotWithShape="0">
                    <a:prstClr val="black">
                      <a:alpha val="40000"/>
                    </a:prstClr>
                  </a:outerShdw>
                </a:effectLst>
                <a:latin typeface="Calibri"/>
                <a:ea typeface="+mn-ea"/>
                <a:cs typeface="+mn-cs"/>
              </a:rPr>
              <a:t> </a:t>
            </a:r>
            <a:r>
              <a:rPr lang="en-US" sz="2400" kern="1200" dirty="0" smtClean="0">
                <a:ln w="0"/>
                <a:solidFill>
                  <a:srgbClr val="99FF66"/>
                </a:solidFill>
                <a:effectLst>
                  <a:outerShdw blurRad="38100" dist="19050" dir="2700000" algn="tl" rotWithShape="0">
                    <a:prstClr val="black">
                      <a:alpha val="40000"/>
                    </a:prstClr>
                  </a:outerShdw>
                </a:effectLst>
                <a:latin typeface="Calibri"/>
              </a:rPr>
              <a:t>RRQPE L2 product validation begins.  </a:t>
            </a:r>
            <a:endParaRPr lang="en-US" sz="2400" kern="1200" dirty="0" smtClean="0">
              <a:ln w="0"/>
              <a:solidFill>
                <a:prstClr val="white"/>
              </a:solidFill>
              <a:effectLst>
                <a:outerShdw blurRad="38100" dist="19050" dir="2700000" algn="tl" rotWithShape="0">
                  <a:prstClr val="black">
                    <a:alpha val="40000"/>
                  </a:prstClr>
                </a:outerShdw>
              </a:effectLst>
              <a:latin typeface="Calibri"/>
              <a:ea typeface="+mn-ea"/>
              <a:cs typeface="+mn-cs"/>
            </a:endParaRP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 March 2018: L1b is Beta validated; </a:t>
            </a:r>
            <a:r>
              <a:rPr lang="en-US" sz="2400" u="sng"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quantitative</a:t>
            </a:r>
            <a:r>
              <a:rPr lang="en-US" sz="2400"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 </a:t>
            </a:r>
            <a:r>
              <a:rPr lang="en-US" sz="2400" kern="1200" dirty="0" smtClean="0">
                <a:ln w="0"/>
                <a:solidFill>
                  <a:srgbClr val="99FF66"/>
                </a:solidFill>
                <a:effectLst>
                  <a:outerShdw blurRad="38100" dist="19050" dir="2700000" algn="tl" rotWithShape="0">
                    <a:prstClr val="black">
                      <a:alpha val="40000"/>
                    </a:prstClr>
                  </a:outerShdw>
                </a:effectLst>
                <a:latin typeface="Calibri"/>
              </a:rPr>
              <a:t>RRQPE </a:t>
            </a:r>
            <a:r>
              <a:rPr lang="en-US" sz="2400" kern="1200" dirty="0">
                <a:ln w="0"/>
                <a:solidFill>
                  <a:srgbClr val="99FF66"/>
                </a:solidFill>
                <a:effectLst>
                  <a:outerShdw blurRad="38100" dist="19050" dir="2700000" algn="tl" rotWithShape="0">
                    <a:prstClr val="black">
                      <a:alpha val="40000"/>
                    </a:prstClr>
                  </a:outerShdw>
                </a:effectLst>
                <a:latin typeface="Calibri"/>
              </a:rPr>
              <a:t>L2 product validation begins.  </a:t>
            </a:r>
            <a:endPar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endParaRP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16 May 2017</a:t>
            </a:r>
            <a:r>
              <a:rPr lang="en-US" sz="2400" kern="1200" dirty="0" smtClean="0">
                <a:ln w="0"/>
                <a:solidFill>
                  <a:srgbClr val="99FF66"/>
                </a:solidFill>
                <a:effectLst>
                  <a:outerShdw blurRad="38100" dist="19050" dir="2700000" algn="tl" rotWithShape="0">
                    <a:prstClr val="black">
                      <a:alpha val="40000"/>
                    </a:prstClr>
                  </a:outerShdw>
                </a:effectLst>
                <a:latin typeface="Calibri"/>
                <a:ea typeface="+mn-ea"/>
                <a:cs typeface="+mn-cs"/>
              </a:rPr>
              <a:t> </a:t>
            </a:r>
            <a:r>
              <a:rPr lang="en-US" sz="2400" b="1" kern="1200" dirty="0" smtClean="0">
                <a:ln w="0"/>
                <a:solidFill>
                  <a:srgbClr val="FFCCCC"/>
                </a:solidFill>
                <a:effectLst>
                  <a:outerShdw blurRad="38100" dist="19050" dir="2700000" algn="tl" rotWithShape="0">
                    <a:prstClr val="black">
                      <a:alpha val="40000"/>
                    </a:prstClr>
                  </a:outerShdw>
                </a:effectLst>
                <a:latin typeface="Calibri"/>
                <a:ea typeface="+mn-ea"/>
                <a:cs typeface="+mn-cs"/>
              </a:rPr>
              <a:t>Conditional </a:t>
            </a:r>
            <a:r>
              <a:rPr lang="en-US" sz="2400" b="1"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PS-PVR Beta</a:t>
            </a:r>
          </a:p>
          <a:p>
            <a:pPr marL="285750" indent="-285750">
              <a:buFont typeface="Arial" charset="0"/>
              <a:buChar char="•"/>
            </a:pPr>
            <a:r>
              <a:rPr lang="en-US" sz="2400" kern="1200" dirty="0" smtClean="0">
                <a:ln w="0"/>
                <a:solidFill>
                  <a:srgbClr val="FFFF00"/>
                </a:solidFill>
                <a:effectLst>
                  <a:outerShdw blurRad="38100" dist="19050" dir="2700000" algn="tl" rotWithShape="0">
                    <a:prstClr val="black">
                      <a:alpha val="40000"/>
                    </a:prstClr>
                  </a:outerShdw>
                </a:effectLst>
                <a:latin typeface="Calibri"/>
                <a:ea typeface="+mn-ea"/>
                <a:cs typeface="+mn-cs"/>
              </a:rPr>
              <a:t>13 September 2017 </a:t>
            </a:r>
            <a:r>
              <a:rPr lang="en-US" sz="2400" b="1" kern="1200" dirty="0" smtClean="0">
                <a:ln w="0"/>
                <a:solidFill>
                  <a:prstClr val="white"/>
                </a:solidFill>
                <a:effectLst>
                  <a:outerShdw blurRad="38100" dist="19050" dir="2700000" algn="tl" rotWithShape="0">
                    <a:prstClr val="black">
                      <a:alpha val="40000"/>
                    </a:prstClr>
                  </a:outerShdw>
                </a:effectLst>
                <a:latin typeface="Calibri"/>
                <a:ea typeface="+mn-ea"/>
                <a:cs typeface="+mn-cs"/>
              </a:rPr>
              <a:t>Full PS-PVR Beta</a:t>
            </a:r>
          </a:p>
        </p:txBody>
      </p:sp>
    </p:spTree>
    <p:extLst>
      <p:ext uri="{BB962C8B-B14F-4D97-AF65-F5344CB8AC3E}">
        <p14:creationId xmlns:p14="http://schemas.microsoft.com/office/powerpoint/2010/main" val="299468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90154"/>
            <a:ext cx="8229600" cy="10370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3600" b="0" i="0" u="none" strike="noStrike" cap="none" dirty="0" smtClean="0">
                <a:solidFill>
                  <a:schemeClr val="lt1"/>
                </a:solidFill>
                <a:latin typeface="Calibri"/>
                <a:ea typeface="Calibri"/>
                <a:cs typeface="Calibri"/>
                <a:sym typeface="Calibri"/>
              </a:rPr>
              <a:t>Beta PLPTs </a:t>
            </a:r>
            <a:r>
              <a:rPr lang="en-US" sz="3600" b="0" i="0" u="none" strike="noStrike" cap="none" dirty="0">
                <a:solidFill>
                  <a:schemeClr val="lt1"/>
                </a:solidFill>
                <a:latin typeface="Calibri"/>
                <a:ea typeface="Calibri"/>
                <a:cs typeface="Calibri"/>
                <a:sym typeface="Calibri"/>
              </a:rPr>
              <a:t>Under Review</a:t>
            </a:r>
          </a:p>
        </p:txBody>
      </p:sp>
      <p:sp>
        <p:nvSpPr>
          <p:cNvPr id="331" name="Shape 331"/>
          <p:cNvSpPr txBox="1">
            <a:spLocks noGrp="1"/>
          </p:cNvSpPr>
          <p:nvPr>
            <p:ph type="sldNum" idx="12"/>
          </p:nvPr>
        </p:nvSpPr>
        <p:spPr>
          <a:xfrm>
            <a:off x="6553204" y="6356353"/>
            <a:ext cx="2133599" cy="36509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en-US" sz="1200" b="0" i="0" u="none" strike="noStrike" cap="none">
                <a:solidFill>
                  <a:schemeClr val="lt1"/>
                </a:solidFill>
                <a:latin typeface="Calibri"/>
                <a:ea typeface="Calibri"/>
                <a:cs typeface="Calibri"/>
                <a:sym typeface="Calibri"/>
              </a:rPr>
              <a:pPr marL="0" marR="0" lvl="0" indent="0" algn="r" rtl="0">
                <a:lnSpc>
                  <a:spcPct val="100000"/>
                </a:lnSpc>
                <a:spcBef>
                  <a:spcPts val="0"/>
                </a:spcBef>
                <a:spcAft>
                  <a:spcPts val="0"/>
                </a:spcAft>
                <a:buClr>
                  <a:schemeClr val="lt1"/>
                </a:buClr>
                <a:buSzPct val="25000"/>
                <a:buFont typeface="Calibri"/>
                <a:buNone/>
              </a:pPr>
              <a:t>8</a:t>
            </a:fld>
            <a:endParaRPr lang="en-US" sz="1200" b="0" i="0" u="none" strike="noStrike" cap="none">
              <a:solidFill>
                <a:schemeClr val="lt1"/>
              </a:solidFill>
              <a:latin typeface="Calibri"/>
              <a:ea typeface="Calibri"/>
              <a:cs typeface="Calibri"/>
              <a:sym typeface="Calibri"/>
            </a:endParaRPr>
          </a:p>
        </p:txBody>
      </p:sp>
      <p:graphicFrame>
        <p:nvGraphicFramePr>
          <p:cNvPr id="5" name="Shape 107"/>
          <p:cNvGraphicFramePr/>
          <p:nvPr/>
        </p:nvGraphicFramePr>
        <p:xfrm>
          <a:off x="508186" y="1553795"/>
          <a:ext cx="8151750" cy="2291120"/>
        </p:xfrm>
        <a:graphic>
          <a:graphicData uri="http://schemas.openxmlformats.org/drawingml/2006/table">
            <a:tbl>
              <a:tblPr firstRow="1" bandRow="1">
                <a:noFill/>
              </a:tblPr>
              <a:tblGrid>
                <a:gridCol w="1623575"/>
                <a:gridCol w="2893475"/>
                <a:gridCol w="1315950"/>
                <a:gridCol w="1136350"/>
                <a:gridCol w="1182400"/>
              </a:tblGrid>
              <a:tr h="370850">
                <a:tc>
                  <a:txBody>
                    <a:bodyPr/>
                    <a:lstStyle/>
                    <a:p>
                      <a:pPr marL="0" marR="0" lvl="0" indent="0" algn="ctr" rtl="0">
                        <a:spcBef>
                          <a:spcPts val="0"/>
                        </a:spcBef>
                        <a:buSzPct val="25000"/>
                        <a:buNone/>
                      </a:pPr>
                      <a:r>
                        <a:rPr lang="en-US" sz="1800" b="1" i="0" u="none" strike="noStrike" cap="none" dirty="0"/>
                        <a:t>PLPT ID</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dirty="0"/>
                        <a:t>Descriptive Title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 Complete</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Results</a:t>
                      </a:r>
                    </a:p>
                  </a:txBody>
                  <a:tcPr marL="91450" marR="91450" marT="45725" marB="45725" anchor="ctr">
                    <a:solidFill>
                      <a:srgbClr val="BFBFBF"/>
                    </a:solidFill>
                  </a:tcPr>
                </a:tc>
                <a:tc>
                  <a:txBody>
                    <a:bodyPr/>
                    <a:lstStyle/>
                    <a:p>
                      <a:pPr marL="0" marR="0" lvl="0" indent="0" algn="ctr" rtl="0">
                        <a:spcBef>
                          <a:spcPts val="0"/>
                        </a:spcBef>
                        <a:buSzPct val="25000"/>
                        <a:buNone/>
                      </a:pPr>
                      <a:r>
                        <a:rPr lang="en-US" sz="1800" b="1" i="0" u="none" strike="noStrike" cap="none"/>
                        <a:t>AWG POC</a:t>
                      </a:r>
                    </a:p>
                  </a:txBody>
                  <a:tcPr marL="91450" marR="91450" marT="45725" marB="45725" anchor="ctr">
                    <a:solidFill>
                      <a:srgbClr val="BFBFBF"/>
                    </a:solidFill>
                  </a:tcPr>
                </a:tc>
              </a:tr>
              <a:tr h="370850">
                <a:tc>
                  <a:txBody>
                    <a:bodyPr/>
                    <a:lstStyle/>
                    <a:p>
                      <a:pPr marL="0" marR="0" lvl="0" indent="0" algn="ctr" rtl="0">
                        <a:spcBef>
                          <a:spcPts val="0"/>
                        </a:spcBef>
                        <a:buSzPct val="25000"/>
                        <a:buNone/>
                      </a:pPr>
                      <a:r>
                        <a:rPr lang="en-US" sz="1800" u="none" strike="noStrike" cap="none"/>
                        <a:t>ABI-FD_</a:t>
                      </a:r>
                      <a:r>
                        <a:rPr lang="en-US" sz="1800"/>
                        <a:t>QPE</a:t>
                      </a:r>
                      <a:r>
                        <a:rPr lang="en-US" sz="1800" u="none" strike="noStrike" cap="none"/>
                        <a:t>01</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0" u="none" strike="noStrike" cap="none">
                          <a:solidFill>
                            <a:schemeClr val="dk1"/>
                          </a:solidFill>
                        </a:rPr>
                        <a:t>Verify Product is generated every 15 min for FD for M3</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a:t>100</a:t>
                      </a:r>
                    </a:p>
                  </a:txBody>
                  <a:tcPr marL="91450" marR="91450" marT="45725" marB="45725" anchor="ctr">
                    <a:solidFill>
                      <a:schemeClr val="lt1"/>
                    </a:solidFill>
                  </a:tcPr>
                </a:tc>
                <a:tc>
                  <a:txBody>
                    <a:bodyPr/>
                    <a:lstStyle/>
                    <a:p>
                      <a:pPr marL="0" marR="0" lvl="0" indent="0" algn="ctr" rtl="0">
                        <a:spcBef>
                          <a:spcPts val="0"/>
                        </a:spcBef>
                        <a:buSzPct val="25000"/>
                        <a:buNone/>
                      </a:pPr>
                      <a:r>
                        <a:rPr lang="en-US" sz="1800"/>
                        <a:t>Complete</a:t>
                      </a:r>
                    </a:p>
                  </a:txBody>
                  <a:tcPr marL="91450" marR="91450" marT="45725" marB="45725" anchor="ctr">
                    <a:solidFill>
                      <a:schemeClr val="lt1"/>
                    </a:solidFill>
                  </a:tcPr>
                </a:tc>
                <a:tc>
                  <a:txBody>
                    <a:bodyPr/>
                    <a:lstStyle/>
                    <a:p>
                      <a:pPr marL="0" marR="0" lvl="0" indent="0" algn="ctr" rtl="0">
                        <a:spcBef>
                          <a:spcPts val="0"/>
                        </a:spcBef>
                        <a:buSzPct val="25000"/>
                        <a:buNone/>
                      </a:pPr>
                      <a:r>
                        <a:rPr lang="en-US" sz="1800" u="none" strike="noStrike" cap="none" dirty="0"/>
                        <a:t>PRO</a:t>
                      </a:r>
                    </a:p>
                  </a:txBody>
                  <a:tcPr marL="91450" marR="91450" marT="45725" marB="45725" anchor="ctr">
                    <a:solidFill>
                      <a:schemeClr val="lt1"/>
                    </a:solidFill>
                  </a:tcPr>
                </a:tc>
              </a:tr>
              <a:tr h="370850">
                <a:tc>
                  <a:txBody>
                    <a:bodyPr/>
                    <a:lstStyle/>
                    <a:p>
                      <a:pPr marL="0" marR="0" lvl="0" indent="0" algn="ctr" rtl="0">
                        <a:spcBef>
                          <a:spcPts val="0"/>
                        </a:spcBef>
                        <a:buSzPct val="25000"/>
                        <a:buNone/>
                      </a:pPr>
                      <a:r>
                        <a:rPr lang="en-US" sz="1800" u="none" strike="noStrike" cap="none"/>
                        <a:t>ABI-FD_</a:t>
                      </a:r>
                      <a:r>
                        <a:rPr lang="en-US" sz="1800"/>
                        <a:t>QPE</a:t>
                      </a:r>
                      <a:r>
                        <a:rPr lang="en-US" sz="1800" u="none" strike="noStrike" cap="none"/>
                        <a:t>02</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b="0" u="none" strike="noStrike" cap="none">
                          <a:solidFill>
                            <a:schemeClr val="dk1"/>
                          </a:solidFill>
                        </a:rPr>
                        <a:t>Verify Product is generated every 15 min for FD for M4</a:t>
                      </a:r>
                    </a:p>
                  </a:txBody>
                  <a:tcPr marL="91450" marR="91450" marT="45725" marB="45725" anchor="ctr">
                    <a:solidFill>
                      <a:schemeClr val="lt1"/>
                    </a:solidFill>
                  </a:tcPr>
                </a:tc>
                <a:tc>
                  <a:txBody>
                    <a:bodyPr/>
                    <a:lstStyle/>
                    <a:p>
                      <a:pPr marL="0" marR="0" lvl="0" indent="0" algn="ctr" rtl="0">
                        <a:spcBef>
                          <a:spcPts val="0"/>
                        </a:spcBef>
                        <a:buSzPct val="25000"/>
                        <a:buNone/>
                      </a:pPr>
                      <a:r>
                        <a:rPr lang="en-US" sz="1800"/>
                        <a:t>100</a:t>
                      </a:r>
                    </a:p>
                  </a:txBody>
                  <a:tcPr marL="91450" marR="91450" marT="45725" marB="45725" anchor="ctr">
                    <a:solidFill>
                      <a:schemeClr val="lt1"/>
                    </a:solidFill>
                  </a:tcPr>
                </a:tc>
                <a:tc>
                  <a:txBody>
                    <a:bodyPr/>
                    <a:lstStyle/>
                    <a:p>
                      <a:pPr marL="0" marR="0" lvl="0" indent="0" algn="ctr" rtl="0">
                        <a:spcBef>
                          <a:spcPts val="0"/>
                        </a:spcBef>
                        <a:buSzPct val="25000"/>
                        <a:buNone/>
                      </a:pPr>
                      <a:r>
                        <a:rPr lang="en-US" sz="1800"/>
                        <a:t>Complete</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u="none" strike="noStrike" cap="none" dirty="0"/>
                        <a:t>PRO</a:t>
                      </a:r>
                    </a:p>
                  </a:txBody>
                  <a:tcPr marL="91450" marR="91450" marT="45725" marB="45725" anchor="ctr">
                    <a:solidFill>
                      <a:schemeClr val="lt1"/>
                    </a:solidFill>
                  </a:tcPr>
                </a:tc>
              </a:tr>
              <a:tr h="370850">
                <a:tc>
                  <a:txBody>
                    <a:bodyPr/>
                    <a:lstStyle/>
                    <a:p>
                      <a:pPr marL="0" marR="0" lvl="0" indent="0" algn="ctr" rtl="0">
                        <a:spcBef>
                          <a:spcPts val="0"/>
                        </a:spcBef>
                        <a:buSzPct val="25000"/>
                        <a:buNone/>
                      </a:pPr>
                      <a:r>
                        <a:rPr lang="en-US" sz="1800" u="none" strike="noStrike" cap="none"/>
                        <a:t>ABI-FD_</a:t>
                      </a:r>
                      <a:r>
                        <a:rPr lang="en-US" sz="1800"/>
                        <a:t>QPE</a:t>
                      </a:r>
                      <a:r>
                        <a:rPr lang="en-US" sz="1800" u="none" strike="noStrike" cap="none"/>
                        <a:t>03</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a:t>Assess accuracy and precision of product</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a:t>100</a:t>
                      </a:r>
                    </a:p>
                  </a:txBody>
                  <a:tcPr marL="91450" marR="91450" marT="45725" marB="45725" anchor="ctr">
                    <a:solidFill>
                      <a:schemeClr val="lt1"/>
                    </a:solidFill>
                  </a:tcPr>
                </a:tc>
                <a:tc>
                  <a:txBody>
                    <a:bodyPr/>
                    <a:lstStyle/>
                    <a:p>
                      <a:pPr lvl="0" algn="ctr" rtl="0">
                        <a:spcBef>
                          <a:spcPts val="0"/>
                        </a:spcBef>
                        <a:buClr>
                          <a:schemeClr val="dk1"/>
                        </a:buClr>
                        <a:buSzPct val="25000"/>
                        <a:buFont typeface="Arial"/>
                        <a:buNone/>
                      </a:pPr>
                      <a:r>
                        <a:rPr lang="en-US" sz="1800"/>
                        <a:t>Complete</a:t>
                      </a: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dirty="0"/>
                        <a:t>AWG</a:t>
                      </a:r>
                    </a:p>
                  </a:txBody>
                  <a:tcPr marL="91450" marR="91450" marT="45725" marB="45725" anchor="ctr">
                    <a:solidFill>
                      <a:schemeClr val="lt1"/>
                    </a:solidFill>
                  </a:tcPr>
                </a:tc>
              </a:tr>
            </a:tbl>
          </a:graphicData>
        </a:graphic>
      </p:graphicFrame>
    </p:spTree>
    <p:extLst>
      <p:ext uri="{BB962C8B-B14F-4D97-AF65-F5344CB8AC3E}">
        <p14:creationId xmlns:p14="http://schemas.microsoft.com/office/powerpoint/2010/main" val="425979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1532964" y="199289"/>
            <a:ext cx="6078071" cy="1143000"/>
          </a:xfrm>
          <a:prstGeom prst="rect">
            <a:avLst/>
          </a:prstGeom>
        </p:spPr>
        <p:txBody>
          <a:bodyPr lIns="91425" tIns="91425" rIns="91425" bIns="91425" anchor="ctr" anchorCtr="0">
            <a:noAutofit/>
          </a:bodyPr>
          <a:lstStyle/>
          <a:p>
            <a:pPr lvl="0">
              <a:spcBef>
                <a:spcPts val="0"/>
              </a:spcBef>
              <a:buNone/>
            </a:pPr>
            <a:r>
              <a:rPr lang="en-US" dirty="0"/>
              <a:t>Definitions of </a:t>
            </a:r>
            <a:r>
              <a:rPr lang="en-US" dirty="0" smtClean="0"/>
              <a:t>Metrics for ABI-FD_QPE03</a:t>
            </a:r>
            <a:endParaRPr lang="en-US" dirty="0"/>
          </a:p>
        </p:txBody>
      </p:sp>
      <p:sp>
        <p:nvSpPr>
          <p:cNvPr id="123" name="Shape 123"/>
          <p:cNvSpPr txBox="1">
            <a:spLocks noGrp="1"/>
          </p:cNvSpPr>
          <p:nvPr>
            <p:ph type="body" idx="1"/>
          </p:nvPr>
        </p:nvSpPr>
        <p:spPr>
          <a:xfrm>
            <a:off x="457200" y="1465275"/>
            <a:ext cx="8229600" cy="5256300"/>
          </a:xfrm>
          <a:prstGeom prst="rect">
            <a:avLst/>
          </a:prstGeom>
        </p:spPr>
        <p:txBody>
          <a:bodyPr lIns="91425" tIns="91425" rIns="91425" bIns="91425" anchor="t" anchorCtr="0">
            <a:noAutofit/>
          </a:bodyPr>
          <a:lstStyle/>
          <a:p>
            <a:pPr marL="457200" lvl="0" indent="-228600" rtl="0">
              <a:spcBef>
                <a:spcPts val="0"/>
              </a:spcBef>
            </a:pPr>
            <a:r>
              <a:rPr lang="en-US" sz="2400" u="sng" dirty="0" smtClean="0"/>
              <a:t>Accuracy</a:t>
            </a:r>
            <a:r>
              <a:rPr lang="en-US" sz="2400" dirty="0" smtClean="0"/>
              <a:t>=Absolute difference in average rain rate between satellite and validation data</a:t>
            </a:r>
          </a:p>
          <a:p>
            <a:pPr marL="457200" lvl="0" indent="-228600" rtl="0">
              <a:spcBef>
                <a:spcPts val="0"/>
              </a:spcBef>
            </a:pPr>
            <a:r>
              <a:rPr lang="en-US" sz="2400" u="sng" dirty="0" smtClean="0"/>
              <a:t>Precision</a:t>
            </a:r>
            <a:r>
              <a:rPr lang="en-US" sz="2400" dirty="0" smtClean="0"/>
              <a:t>=68</a:t>
            </a:r>
            <a:r>
              <a:rPr lang="en-US" sz="2400" baseline="30000" dirty="0" smtClean="0"/>
              <a:t>th</a:t>
            </a:r>
            <a:r>
              <a:rPr lang="en-US" sz="2400" dirty="0" smtClean="0"/>
              <a:t> percentile of absolute difference between satellite and validation data</a:t>
            </a:r>
          </a:p>
          <a:p>
            <a:pPr marL="457200" lvl="0" indent="-228600" rtl="0">
              <a:spcBef>
                <a:spcPts val="0"/>
              </a:spcBef>
            </a:pPr>
            <a:r>
              <a:rPr lang="en-US" sz="2400" dirty="0" smtClean="0"/>
              <a:t>Additional details:</a:t>
            </a:r>
          </a:p>
          <a:p>
            <a:pPr marL="857250" lvl="1" indent="-228600">
              <a:spcBef>
                <a:spcPts val="0"/>
              </a:spcBef>
            </a:pPr>
            <a:r>
              <a:rPr lang="en-US" sz="2000" dirty="0" smtClean="0"/>
              <a:t>Stats are computed only for pixels with satellite rain rates of 9.5-10.5 mm/h</a:t>
            </a:r>
          </a:p>
          <a:p>
            <a:pPr marL="857250" lvl="1" indent="-228600">
              <a:spcBef>
                <a:spcPts val="0"/>
              </a:spcBef>
            </a:pPr>
            <a:r>
              <a:rPr lang="en-US" sz="2000" dirty="0"/>
              <a:t>Computed over all data between 60⁰S and 60⁰N and for satellite zenith angles ≤</a:t>
            </a:r>
            <a:r>
              <a:rPr lang="en-US" sz="2000" dirty="0" smtClean="0"/>
              <a:t>70⁰</a:t>
            </a:r>
          </a:p>
          <a:p>
            <a:pPr marL="857250" lvl="1" indent="-228600">
              <a:spcBef>
                <a:spcPts val="0"/>
              </a:spcBef>
            </a:pPr>
            <a:r>
              <a:rPr lang="en-US" sz="2000" dirty="0" smtClean="0"/>
              <a:t>Each satellite pixel is matched with the GV pixel within 15 km that has the closest value</a:t>
            </a:r>
            <a:endParaRPr lang="en-US" sz="2400" dirty="0"/>
          </a:p>
        </p:txBody>
      </p:sp>
      <p:sp>
        <p:nvSpPr>
          <p:cNvPr id="124" name="Shape 124"/>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9</a:t>
            </a:fld>
            <a:endParaRPr lang="en-US"/>
          </a:p>
        </p:txBody>
      </p:sp>
    </p:spTree>
    <p:extLst>
      <p:ext uri="{BB962C8B-B14F-4D97-AF65-F5344CB8AC3E}">
        <p14:creationId xmlns:p14="http://schemas.microsoft.com/office/powerpoint/2010/main" val="2015689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2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2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2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2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2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2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3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3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3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4.xml><?xml version="1.0" encoding="utf-8"?>
<a:theme xmlns:a="http://schemas.openxmlformats.org/drawingml/2006/main" name="3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6.xml><?xml version="1.0" encoding="utf-8"?>
<a:theme xmlns:a="http://schemas.openxmlformats.org/drawingml/2006/main" name="3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8.xml><?xml version="1.0" encoding="utf-8"?>
<a:theme xmlns:a="http://schemas.openxmlformats.org/drawingml/2006/main" name="3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3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1.xml><?xml version="1.0" encoding="utf-8"?>
<a:theme xmlns:a="http://schemas.openxmlformats.org/drawingml/2006/main" name="4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2.xml><?xml version="1.0" encoding="utf-8"?>
<a:theme xmlns:a="http://schemas.openxmlformats.org/drawingml/2006/main" name="4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3.xml><?xml version="1.0" encoding="utf-8"?>
<a:theme xmlns:a="http://schemas.openxmlformats.org/drawingml/2006/main" name="4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4.xml><?xml version="1.0" encoding="utf-8"?>
<a:theme xmlns:a="http://schemas.openxmlformats.org/drawingml/2006/main" name="4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5.xml><?xml version="1.0" encoding="utf-8"?>
<a:theme xmlns:a="http://schemas.openxmlformats.org/drawingml/2006/main" name="4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6.xml><?xml version="1.0" encoding="utf-8"?>
<a:theme xmlns:a="http://schemas.openxmlformats.org/drawingml/2006/main" name="4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7.xml><?xml version="1.0" encoding="utf-8"?>
<a:theme xmlns:a="http://schemas.openxmlformats.org/drawingml/2006/main" name="4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8.xml><?xml version="1.0" encoding="utf-8"?>
<a:theme xmlns:a="http://schemas.openxmlformats.org/drawingml/2006/main" name="4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9.xml><?xml version="1.0" encoding="utf-8"?>
<a:theme xmlns:a="http://schemas.openxmlformats.org/drawingml/2006/main" name="4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0.xml><?xml version="1.0" encoding="utf-8"?>
<a:theme xmlns:a="http://schemas.openxmlformats.org/drawingml/2006/main" name="4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1.xml><?xml version="1.0" encoding="utf-8"?>
<a:theme xmlns:a="http://schemas.openxmlformats.org/drawingml/2006/main" name="5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2.xml><?xml version="1.0" encoding="utf-8"?>
<a:theme xmlns:a="http://schemas.openxmlformats.org/drawingml/2006/main" name="5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3.xml><?xml version="1.0" encoding="utf-8"?>
<a:theme xmlns:a="http://schemas.openxmlformats.org/drawingml/2006/main" name="5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4.xml><?xml version="1.0" encoding="utf-8"?>
<a:theme xmlns:a="http://schemas.openxmlformats.org/drawingml/2006/main" name="5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5.xml><?xml version="1.0" encoding="utf-8"?>
<a:theme xmlns:a="http://schemas.openxmlformats.org/drawingml/2006/main" name="5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6.xml><?xml version="1.0" encoding="utf-8"?>
<a:theme xmlns:a="http://schemas.openxmlformats.org/drawingml/2006/main" name="5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7.xml><?xml version="1.0" encoding="utf-8"?>
<a:theme xmlns:a="http://schemas.openxmlformats.org/drawingml/2006/main" name="5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8.xml><?xml version="1.0" encoding="utf-8"?>
<a:theme xmlns:a="http://schemas.openxmlformats.org/drawingml/2006/main" name="5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9.xml><?xml version="1.0" encoding="utf-8"?>
<a:theme xmlns:a="http://schemas.openxmlformats.org/drawingml/2006/main" name="5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0.xml><?xml version="1.0" encoding="utf-8"?>
<a:theme xmlns:a="http://schemas.openxmlformats.org/drawingml/2006/main" name="5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1.xml><?xml version="1.0" encoding="utf-8"?>
<a:theme xmlns:a="http://schemas.openxmlformats.org/drawingml/2006/main" name="6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2.xml><?xml version="1.0" encoding="utf-8"?>
<a:theme xmlns:a="http://schemas.openxmlformats.org/drawingml/2006/main" name="6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17940</TotalTime>
  <Words>2701</Words>
  <Application>Microsoft Office PowerPoint</Application>
  <PresentationFormat>On-screen Show (4:3)</PresentationFormat>
  <Paragraphs>442</Paragraphs>
  <Slides>45</Slides>
  <Notes>38</Notes>
  <HiddenSlides>0</HiddenSlides>
  <MMClips>0</MMClips>
  <ScaleCrop>false</ScaleCrop>
  <HeadingPairs>
    <vt:vector size="6" baseType="variant">
      <vt:variant>
        <vt:lpstr>Fonts Used</vt:lpstr>
      </vt:variant>
      <vt:variant>
        <vt:i4>7</vt:i4>
      </vt:variant>
      <vt:variant>
        <vt:lpstr>Theme</vt:lpstr>
      </vt:variant>
      <vt:variant>
        <vt:i4>62</vt:i4>
      </vt:variant>
      <vt:variant>
        <vt:lpstr>Slide Titles</vt:lpstr>
      </vt:variant>
      <vt:variant>
        <vt:i4>45</vt:i4>
      </vt:variant>
    </vt:vector>
  </HeadingPairs>
  <TitlesOfParts>
    <vt:vector size="114" baseType="lpstr">
      <vt:lpstr>MS PGothic</vt:lpstr>
      <vt:lpstr>MS PGothic</vt:lpstr>
      <vt:lpstr>Arial</vt:lpstr>
      <vt:lpstr>Calibri</vt:lpstr>
      <vt:lpstr>Courier New</vt:lpstr>
      <vt:lpstr>Times New Roman</vt:lpstr>
      <vt:lpstr>Wingdings</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12_Custom Design</vt:lpstr>
      <vt:lpstr>13_Custom Design</vt:lpstr>
      <vt:lpstr>14_Custom Design</vt:lpstr>
      <vt:lpstr>15_Custom Design</vt:lpstr>
      <vt:lpstr>16_Custom Design</vt:lpstr>
      <vt:lpstr>17_Custom Design</vt:lpstr>
      <vt:lpstr>18_Custom Design</vt:lpstr>
      <vt:lpstr>19_Custom Design</vt:lpstr>
      <vt:lpstr>20_Custom Design</vt:lpstr>
      <vt:lpstr>21_Custom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32_Custom Design</vt:lpstr>
      <vt:lpstr>33_Custom Design</vt:lpstr>
      <vt:lpstr>34_Custom Design</vt:lpstr>
      <vt:lpstr>35_Custom Design</vt:lpstr>
      <vt:lpstr>36_Custom Design</vt:lpstr>
      <vt:lpstr>37_Custom Design</vt:lpstr>
      <vt:lpstr>38_Custom Design</vt:lpstr>
      <vt:lpstr>39_Custom Design</vt:lpstr>
      <vt:lpstr>40_Custom Design</vt:lpstr>
      <vt:lpstr>41_Custom Design</vt:lpstr>
      <vt:lpstr>42_Custom Design</vt:lpstr>
      <vt:lpstr>43_Custom Design</vt:lpstr>
      <vt:lpstr>44_Custom Design</vt:lpstr>
      <vt:lpstr>45_Custom Design</vt:lpstr>
      <vt:lpstr>46_Custom Design</vt:lpstr>
      <vt:lpstr>47_Custom Design</vt:lpstr>
      <vt:lpstr>48_Custom Design</vt:lpstr>
      <vt:lpstr>49_Custom Design</vt:lpstr>
      <vt:lpstr>50_Custom Design</vt:lpstr>
      <vt:lpstr>51_Custom Design</vt:lpstr>
      <vt:lpstr>52_Custom Design</vt:lpstr>
      <vt:lpstr>53_Custom Design</vt:lpstr>
      <vt:lpstr>54_Custom Design</vt:lpstr>
      <vt:lpstr>55_Custom Design</vt:lpstr>
      <vt:lpstr>56_Custom Design</vt:lpstr>
      <vt:lpstr>57_Custom Design</vt:lpstr>
      <vt:lpstr>58_Custom Design</vt:lpstr>
      <vt:lpstr>59_Custom Design</vt:lpstr>
      <vt:lpstr>60_Custom Design</vt:lpstr>
      <vt:lpstr>61_Custom Design</vt:lpstr>
      <vt:lpstr>PowerPoint Presentation</vt:lpstr>
      <vt:lpstr>Outline</vt:lpstr>
      <vt:lpstr>Review of Beta Maturity </vt:lpstr>
      <vt:lpstr>Product Overview</vt:lpstr>
      <vt:lpstr>Product Overview</vt:lpstr>
      <vt:lpstr>Product Overview: Specifications</vt:lpstr>
      <vt:lpstr>Review: Time-Line/Context</vt:lpstr>
      <vt:lpstr>Beta PLPTs Under Review</vt:lpstr>
      <vt:lpstr>Definitions of Metrics for ABI-FD_QPE03</vt:lpstr>
      <vt:lpstr>Results of ABI-FD_QPE03</vt:lpstr>
      <vt:lpstr>Performance Issue Identified</vt:lpstr>
      <vt:lpstr>Performance Issue Addressed</vt:lpstr>
      <vt:lpstr>Validation Results for Updated Coefficients</vt:lpstr>
      <vt:lpstr>Validation Results for Updated Coefficients</vt:lpstr>
      <vt:lpstr>Validation Results for Updated Coefficients</vt:lpstr>
      <vt:lpstr>Validation Results for Updated Coefficients</vt:lpstr>
      <vt:lpstr>Validation Results for Updated Coefficients</vt:lpstr>
      <vt:lpstr>Issue Needing Resolution for  Full Beta Maturity</vt:lpstr>
      <vt:lpstr>Another Performance Issue</vt:lpstr>
      <vt:lpstr>Another Performance Issue</vt:lpstr>
      <vt:lpstr>Issues Needing Resolution for  Provisional Maturity</vt:lpstr>
      <vt:lpstr>Product quality evaluation</vt:lpstr>
      <vt:lpstr>Provisional PLPT</vt:lpstr>
      <vt:lpstr>Top Level Evaluation</vt:lpstr>
      <vt:lpstr>Comparison of GS and STAR Stats</vt:lpstr>
      <vt:lpstr>Results of ABI-FD_QPE04</vt:lpstr>
      <vt:lpstr>1-Year Validation Results</vt:lpstr>
      <vt:lpstr>1-Year Validation Results</vt:lpstr>
      <vt:lpstr>1-Year Validation Results</vt:lpstr>
      <vt:lpstr>Monthly Validation Results</vt:lpstr>
      <vt:lpstr>Monthly Validation Results</vt:lpstr>
      <vt:lpstr>Monthly Validation Results</vt:lpstr>
      <vt:lpstr>Top Level Summary of  Product Quality</vt:lpstr>
      <vt:lpstr>PROVISIONAL MATURITY ASSESSMENT</vt:lpstr>
      <vt:lpstr>Provisional Validation</vt:lpstr>
      <vt:lpstr>Provisional Validation</vt:lpstr>
      <vt:lpstr>Recommendation</vt:lpstr>
      <vt:lpstr>Path to full Validation Maturity</vt:lpstr>
      <vt:lpstr>Issues and Status ADRs Needing Resolution for Full VAL</vt:lpstr>
      <vt:lpstr>Issues and Status Other Actions Needed for Full VAL</vt:lpstr>
      <vt:lpstr>Path to Full Validation - PLPTs</vt:lpstr>
      <vt:lpstr>Path to Full Validation – Risks</vt:lpstr>
      <vt:lpstr>Summary &amp; Recommendations</vt:lpstr>
      <vt:lpstr>Summary</vt:lpstr>
      <vt:lpstr>Recommendation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Daniels</dc:creator>
  <cp:lastModifiedBy>Robert Kuligowski</cp:lastModifiedBy>
  <cp:revision>553</cp:revision>
  <dcterms:modified xsi:type="dcterms:W3CDTF">2018-03-30T12:55:30Z</dcterms:modified>
</cp:coreProperties>
</file>